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9"/>
  </p:notesMasterIdLst>
  <p:handoutMasterIdLst>
    <p:handoutMasterId r:id="rId40"/>
  </p:handoutMasterIdLst>
  <p:sldIdLst>
    <p:sldId id="320" r:id="rId5"/>
    <p:sldId id="256" r:id="rId6"/>
    <p:sldId id="310" r:id="rId7"/>
    <p:sldId id="281" r:id="rId8"/>
    <p:sldId id="257" r:id="rId9"/>
    <p:sldId id="259" r:id="rId10"/>
    <p:sldId id="319" r:id="rId11"/>
    <p:sldId id="258" r:id="rId12"/>
    <p:sldId id="261" r:id="rId13"/>
    <p:sldId id="305" r:id="rId14"/>
    <p:sldId id="311" r:id="rId15"/>
    <p:sldId id="304" r:id="rId16"/>
    <p:sldId id="306" r:id="rId17"/>
    <p:sldId id="262" r:id="rId18"/>
    <p:sldId id="316" r:id="rId19"/>
    <p:sldId id="317" r:id="rId20"/>
    <p:sldId id="307" r:id="rId21"/>
    <p:sldId id="318" r:id="rId22"/>
    <p:sldId id="264" r:id="rId23"/>
    <p:sldId id="266" r:id="rId24"/>
    <p:sldId id="267" r:id="rId25"/>
    <p:sldId id="288" r:id="rId26"/>
    <p:sldId id="268" r:id="rId27"/>
    <p:sldId id="269" r:id="rId28"/>
    <p:sldId id="314" r:id="rId29"/>
    <p:sldId id="285" r:id="rId30"/>
    <p:sldId id="298" r:id="rId31"/>
    <p:sldId id="282" r:id="rId32"/>
    <p:sldId id="315" r:id="rId33"/>
    <p:sldId id="312" r:id="rId34"/>
    <p:sldId id="313" r:id="rId35"/>
    <p:sldId id="263" r:id="rId36"/>
    <p:sldId id="302" r:id="rId37"/>
    <p:sldId id="303" r:id="rId3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86D"/>
    <a:srgbClr val="545A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095" autoAdjust="0"/>
  </p:normalViewPr>
  <p:slideViewPr>
    <p:cSldViewPr>
      <p:cViewPr varScale="1">
        <p:scale>
          <a:sx n="65" d="100"/>
          <a:sy n="65" d="100"/>
        </p:scale>
        <p:origin x="153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1A68BA-1765-4B78-957D-5D5B09D5864A}" type="doc">
      <dgm:prSet loTypeId="urn:microsoft.com/office/officeart/2005/8/layout/hList3" loCatId="list" qsTypeId="urn:microsoft.com/office/officeart/2005/8/quickstyle/simple1#6" qsCatId="simple" csTypeId="urn:microsoft.com/office/officeart/2005/8/colors/accent2_1" csCatId="accent2" phldr="1"/>
      <dgm:spPr/>
      <dgm:t>
        <a:bodyPr/>
        <a:lstStyle/>
        <a:p>
          <a:endParaRPr lang="en-US"/>
        </a:p>
      </dgm:t>
    </dgm:pt>
    <dgm:pt modelId="{76C681D6-9DC0-45AE-95F7-35834761B632}">
      <dgm:prSet phldrT="[Text]" custT="1"/>
      <dgm:spPr/>
      <dgm:t>
        <a:bodyPr/>
        <a:lstStyle/>
        <a:p>
          <a:r>
            <a:rPr lang="en-US" sz="2000" dirty="0"/>
            <a:t>By the Tenant</a:t>
          </a:r>
        </a:p>
      </dgm:t>
    </dgm:pt>
    <dgm:pt modelId="{31018F11-279C-4E87-A626-4378B18EC74C}" type="parTrans" cxnId="{509D756E-6B58-45E9-87FF-7CF717739C0F}">
      <dgm:prSet/>
      <dgm:spPr/>
      <dgm:t>
        <a:bodyPr/>
        <a:lstStyle/>
        <a:p>
          <a:endParaRPr lang="en-US"/>
        </a:p>
      </dgm:t>
    </dgm:pt>
    <dgm:pt modelId="{7748BEDB-A59D-40EE-9B37-2A64E1ACA1FD}" type="sibTrans" cxnId="{509D756E-6B58-45E9-87FF-7CF717739C0F}">
      <dgm:prSet/>
      <dgm:spPr/>
      <dgm:t>
        <a:bodyPr/>
        <a:lstStyle/>
        <a:p>
          <a:endParaRPr lang="en-US"/>
        </a:p>
      </dgm:t>
    </dgm:pt>
    <dgm:pt modelId="{DC78C0A9-6F75-4153-A397-473D25461D18}">
      <dgm:prSet/>
      <dgm:spPr/>
      <dgm:t>
        <a:bodyPr/>
        <a:lstStyle/>
        <a:p>
          <a:r>
            <a:rPr lang="en-US" dirty="0">
              <a:latin typeface="Open Sans" panose="020B0606030504020204"/>
            </a:rPr>
            <a:t>when the tenant is </a:t>
          </a:r>
          <a:r>
            <a:rPr lang="en-US" b="1" u="sng" dirty="0">
              <a:latin typeface="Open Sans" panose="020B0606030504020204"/>
            </a:rPr>
            <a:t>accepted for admission into a rental unit subsidized </a:t>
          </a:r>
          <a:r>
            <a:rPr lang="en-US" dirty="0">
              <a:latin typeface="Open Sans" panose="020B0606030504020204"/>
            </a:rPr>
            <a:t>by a governmental entity or by a private nonprofit corporation, including subsidized private or public housing</a:t>
          </a:r>
        </a:p>
      </dgm:t>
    </dgm:pt>
    <dgm:pt modelId="{2119E7FC-4288-49A7-8ADB-A8D1D33FB953}" type="parTrans" cxnId="{9B508A39-543B-42B8-9926-2CB03A3F33A6}">
      <dgm:prSet/>
      <dgm:spPr/>
      <dgm:t>
        <a:bodyPr/>
        <a:lstStyle/>
        <a:p>
          <a:endParaRPr lang="en-US"/>
        </a:p>
      </dgm:t>
    </dgm:pt>
    <dgm:pt modelId="{5424E506-A27D-4EBF-B4A8-C5B19F1761D0}" type="sibTrans" cxnId="{9B508A39-543B-42B8-9926-2CB03A3F33A6}">
      <dgm:prSet/>
      <dgm:spPr/>
      <dgm:t>
        <a:bodyPr/>
        <a:lstStyle/>
        <a:p>
          <a:endParaRPr lang="en-US"/>
        </a:p>
      </dgm:t>
    </dgm:pt>
    <dgm:pt modelId="{C0CFAB83-1820-4D9A-A370-E983990E2772}">
      <dgm:prSet/>
      <dgm:spPr/>
      <dgm:t>
        <a:bodyPr/>
        <a:lstStyle/>
        <a:p>
          <a:r>
            <a:rPr lang="en-US" dirty="0">
              <a:latin typeface="Open Sans" panose="020B0606030504020204"/>
            </a:rPr>
            <a:t>After entering a lease agreement the tenant enters the </a:t>
          </a:r>
          <a:r>
            <a:rPr lang="en-US" b="1" u="sng" dirty="0">
              <a:latin typeface="Open Sans" panose="020B0606030504020204"/>
            </a:rPr>
            <a:t>military service </a:t>
          </a:r>
          <a:r>
            <a:rPr lang="en-US" dirty="0">
              <a:latin typeface="Open Sans" panose="020B0606030504020204"/>
            </a:rPr>
            <a:t>of the United States on </a:t>
          </a:r>
          <a:r>
            <a:rPr lang="en-US" b="1" u="sng" dirty="0">
              <a:latin typeface="Open Sans" panose="020B0606030504020204"/>
            </a:rPr>
            <a:t>active duty</a:t>
          </a:r>
          <a:endParaRPr lang="en-US" b="1" dirty="0">
            <a:latin typeface="Open Sans" panose="020B0606030504020204"/>
          </a:endParaRPr>
        </a:p>
      </dgm:t>
    </dgm:pt>
    <dgm:pt modelId="{2E9D6760-348B-4B44-87FA-4796B1123987}" type="parTrans" cxnId="{702E9A5D-66B4-4006-81B9-EA8670C24A70}">
      <dgm:prSet/>
      <dgm:spPr/>
      <dgm:t>
        <a:bodyPr/>
        <a:lstStyle/>
        <a:p>
          <a:endParaRPr lang="en-US"/>
        </a:p>
      </dgm:t>
    </dgm:pt>
    <dgm:pt modelId="{1A8F9310-68EF-4F22-BFC3-FCDDCE440E31}" type="sibTrans" cxnId="{702E9A5D-66B4-4006-81B9-EA8670C24A70}">
      <dgm:prSet/>
      <dgm:spPr/>
      <dgm:t>
        <a:bodyPr/>
        <a:lstStyle/>
        <a:p>
          <a:endParaRPr lang="en-US"/>
        </a:p>
      </dgm:t>
    </dgm:pt>
    <dgm:pt modelId="{6B40FEB3-8209-4F44-BBE3-127E2D542868}">
      <dgm:prSet/>
      <dgm:spPr/>
      <dgm:t>
        <a:bodyPr/>
        <a:lstStyle/>
        <a:p>
          <a:r>
            <a:rPr lang="en-US" b="1" u="sng" dirty="0">
              <a:latin typeface="Open Sans" panose="020B0606030504020204"/>
            </a:rPr>
            <a:t>victim of domestic abuse, sexual offenses, stalking</a:t>
          </a:r>
          <a:r>
            <a:rPr lang="en-US" dirty="0">
              <a:latin typeface="Open Sans" panose="020B0606030504020204"/>
            </a:rPr>
            <a:t>, or a tenant who has obtained or is seeking relief from domestic violence or abuse (from any court, police agency, or domestic violence program or service)</a:t>
          </a:r>
        </a:p>
      </dgm:t>
    </dgm:pt>
    <dgm:pt modelId="{E9712824-54D1-4243-8F7A-67D0EF45A608}" type="parTrans" cxnId="{39052D78-4A4B-4184-85F1-1F0F91F96EE5}">
      <dgm:prSet/>
      <dgm:spPr/>
      <dgm:t>
        <a:bodyPr/>
        <a:lstStyle/>
        <a:p>
          <a:endParaRPr lang="en-US"/>
        </a:p>
      </dgm:t>
    </dgm:pt>
    <dgm:pt modelId="{11C695C4-A82E-46F6-AD30-09CBF134D2A7}" type="sibTrans" cxnId="{39052D78-4A4B-4184-85F1-1F0F91F96EE5}">
      <dgm:prSet/>
      <dgm:spPr/>
      <dgm:t>
        <a:bodyPr/>
        <a:lstStyle/>
        <a:p>
          <a:endParaRPr lang="en-US"/>
        </a:p>
      </dgm:t>
    </dgm:pt>
    <dgm:pt modelId="{6E427E4E-1767-44EB-AE26-D3026D3A716B}" type="pres">
      <dgm:prSet presAssocID="{FC1A68BA-1765-4B78-957D-5D5B09D5864A}" presName="composite" presStyleCnt="0">
        <dgm:presLayoutVars>
          <dgm:chMax val="1"/>
          <dgm:dir/>
          <dgm:resizeHandles val="exact"/>
        </dgm:presLayoutVars>
      </dgm:prSet>
      <dgm:spPr/>
      <dgm:t>
        <a:bodyPr/>
        <a:lstStyle/>
        <a:p>
          <a:endParaRPr lang="en-US"/>
        </a:p>
      </dgm:t>
    </dgm:pt>
    <dgm:pt modelId="{3B9A494B-A25B-43B0-858D-5E5CA9DA6D58}" type="pres">
      <dgm:prSet presAssocID="{76C681D6-9DC0-45AE-95F7-35834761B632}" presName="roof" presStyleLbl="dkBgShp" presStyleIdx="0" presStyleCnt="2" custScaleY="41414"/>
      <dgm:spPr/>
      <dgm:t>
        <a:bodyPr/>
        <a:lstStyle/>
        <a:p>
          <a:endParaRPr lang="en-US"/>
        </a:p>
      </dgm:t>
    </dgm:pt>
    <dgm:pt modelId="{18B3E2B3-EB07-4582-A487-30F5A1CD53CB}" type="pres">
      <dgm:prSet presAssocID="{76C681D6-9DC0-45AE-95F7-35834761B632}" presName="pillars" presStyleCnt="0"/>
      <dgm:spPr/>
    </dgm:pt>
    <dgm:pt modelId="{56A080F6-912B-4975-BED6-F13E1EC20B92}" type="pres">
      <dgm:prSet presAssocID="{76C681D6-9DC0-45AE-95F7-35834761B632}" presName="pillar1" presStyleLbl="node1" presStyleIdx="0" presStyleCnt="3" custScaleY="129678">
        <dgm:presLayoutVars>
          <dgm:bulletEnabled val="1"/>
        </dgm:presLayoutVars>
      </dgm:prSet>
      <dgm:spPr/>
      <dgm:t>
        <a:bodyPr/>
        <a:lstStyle/>
        <a:p>
          <a:endParaRPr lang="en-US"/>
        </a:p>
      </dgm:t>
    </dgm:pt>
    <dgm:pt modelId="{59FD0540-9015-4DBE-AB93-CE67E1467638}" type="pres">
      <dgm:prSet presAssocID="{C0CFAB83-1820-4D9A-A370-E983990E2772}" presName="pillarX" presStyleLbl="node1" presStyleIdx="1" presStyleCnt="3" custScaleY="129461">
        <dgm:presLayoutVars>
          <dgm:bulletEnabled val="1"/>
        </dgm:presLayoutVars>
      </dgm:prSet>
      <dgm:spPr/>
      <dgm:t>
        <a:bodyPr/>
        <a:lstStyle/>
        <a:p>
          <a:endParaRPr lang="en-US"/>
        </a:p>
      </dgm:t>
    </dgm:pt>
    <dgm:pt modelId="{DEE3D394-6889-4055-B3C9-668AE89EEB15}" type="pres">
      <dgm:prSet presAssocID="{6B40FEB3-8209-4F44-BBE3-127E2D542868}" presName="pillarX" presStyleLbl="node1" presStyleIdx="2" presStyleCnt="3" custScaleY="129461">
        <dgm:presLayoutVars>
          <dgm:bulletEnabled val="1"/>
        </dgm:presLayoutVars>
      </dgm:prSet>
      <dgm:spPr/>
      <dgm:t>
        <a:bodyPr/>
        <a:lstStyle/>
        <a:p>
          <a:endParaRPr lang="en-US"/>
        </a:p>
      </dgm:t>
    </dgm:pt>
    <dgm:pt modelId="{A7409F2A-4CD1-462E-9983-921AF3B8519B}" type="pres">
      <dgm:prSet presAssocID="{76C681D6-9DC0-45AE-95F7-35834761B632}" presName="base" presStyleLbl="dkBgShp" presStyleIdx="1" presStyleCnt="2" custLinFactY="29960" custLinFactNeighborY="100000"/>
      <dgm:spPr/>
    </dgm:pt>
  </dgm:ptLst>
  <dgm:cxnLst>
    <dgm:cxn modelId="{CABB7216-D3B3-49C9-9F8D-083DC00539C2}" type="presOf" srcId="{C0CFAB83-1820-4D9A-A370-E983990E2772}" destId="{59FD0540-9015-4DBE-AB93-CE67E1467638}" srcOrd="0" destOrd="0" presId="urn:microsoft.com/office/officeart/2005/8/layout/hList3"/>
    <dgm:cxn modelId="{D548FA4A-95FC-455F-9F9F-D47A40914560}" type="presOf" srcId="{76C681D6-9DC0-45AE-95F7-35834761B632}" destId="{3B9A494B-A25B-43B0-858D-5E5CA9DA6D58}" srcOrd="0" destOrd="0" presId="urn:microsoft.com/office/officeart/2005/8/layout/hList3"/>
    <dgm:cxn modelId="{08D0FFE0-00C9-4404-8713-693FDC305D9E}" type="presOf" srcId="{FC1A68BA-1765-4B78-957D-5D5B09D5864A}" destId="{6E427E4E-1767-44EB-AE26-D3026D3A716B}" srcOrd="0" destOrd="0" presId="urn:microsoft.com/office/officeart/2005/8/layout/hList3"/>
    <dgm:cxn modelId="{702E9A5D-66B4-4006-81B9-EA8670C24A70}" srcId="{76C681D6-9DC0-45AE-95F7-35834761B632}" destId="{C0CFAB83-1820-4D9A-A370-E983990E2772}" srcOrd="1" destOrd="0" parTransId="{2E9D6760-348B-4B44-87FA-4796B1123987}" sibTransId="{1A8F9310-68EF-4F22-BFC3-FCDDCE440E31}"/>
    <dgm:cxn modelId="{9B508A39-543B-42B8-9926-2CB03A3F33A6}" srcId="{76C681D6-9DC0-45AE-95F7-35834761B632}" destId="{DC78C0A9-6F75-4153-A397-473D25461D18}" srcOrd="0" destOrd="0" parTransId="{2119E7FC-4288-49A7-8ADB-A8D1D33FB953}" sibTransId="{5424E506-A27D-4EBF-B4A8-C5B19F1761D0}"/>
    <dgm:cxn modelId="{39052D78-4A4B-4184-85F1-1F0F91F96EE5}" srcId="{76C681D6-9DC0-45AE-95F7-35834761B632}" destId="{6B40FEB3-8209-4F44-BBE3-127E2D542868}" srcOrd="2" destOrd="0" parTransId="{E9712824-54D1-4243-8F7A-67D0EF45A608}" sibTransId="{11C695C4-A82E-46F6-AD30-09CBF134D2A7}"/>
    <dgm:cxn modelId="{B9BBF630-F150-4D8F-80D8-E1BDF6BA6962}" type="presOf" srcId="{6B40FEB3-8209-4F44-BBE3-127E2D542868}" destId="{DEE3D394-6889-4055-B3C9-668AE89EEB15}" srcOrd="0" destOrd="0" presId="urn:microsoft.com/office/officeart/2005/8/layout/hList3"/>
    <dgm:cxn modelId="{509D756E-6B58-45E9-87FF-7CF717739C0F}" srcId="{FC1A68BA-1765-4B78-957D-5D5B09D5864A}" destId="{76C681D6-9DC0-45AE-95F7-35834761B632}" srcOrd="0" destOrd="0" parTransId="{31018F11-279C-4E87-A626-4378B18EC74C}" sibTransId="{7748BEDB-A59D-40EE-9B37-2A64E1ACA1FD}"/>
    <dgm:cxn modelId="{26277D86-C580-40A0-9E05-68899FFF387A}" type="presOf" srcId="{DC78C0A9-6F75-4153-A397-473D25461D18}" destId="{56A080F6-912B-4975-BED6-F13E1EC20B92}" srcOrd="0" destOrd="0" presId="urn:microsoft.com/office/officeart/2005/8/layout/hList3"/>
    <dgm:cxn modelId="{EE68E7D0-EFF0-4913-8E02-63CD62952A36}" type="presParOf" srcId="{6E427E4E-1767-44EB-AE26-D3026D3A716B}" destId="{3B9A494B-A25B-43B0-858D-5E5CA9DA6D58}" srcOrd="0" destOrd="0" presId="urn:microsoft.com/office/officeart/2005/8/layout/hList3"/>
    <dgm:cxn modelId="{711A592B-BEF2-4263-B590-50BA8DF542D3}" type="presParOf" srcId="{6E427E4E-1767-44EB-AE26-D3026D3A716B}" destId="{18B3E2B3-EB07-4582-A487-30F5A1CD53CB}" srcOrd="1" destOrd="0" presId="urn:microsoft.com/office/officeart/2005/8/layout/hList3"/>
    <dgm:cxn modelId="{627461B6-119B-4F8B-A72B-B3960314B095}" type="presParOf" srcId="{18B3E2B3-EB07-4582-A487-30F5A1CD53CB}" destId="{56A080F6-912B-4975-BED6-F13E1EC20B92}" srcOrd="0" destOrd="0" presId="urn:microsoft.com/office/officeart/2005/8/layout/hList3"/>
    <dgm:cxn modelId="{6962DF3C-DB7B-4D47-96ED-A402AFAE38A7}" type="presParOf" srcId="{18B3E2B3-EB07-4582-A487-30F5A1CD53CB}" destId="{59FD0540-9015-4DBE-AB93-CE67E1467638}" srcOrd="1" destOrd="0" presId="urn:microsoft.com/office/officeart/2005/8/layout/hList3"/>
    <dgm:cxn modelId="{73D2DF48-2FCB-4D98-9456-9505AD0A6D91}" type="presParOf" srcId="{18B3E2B3-EB07-4582-A487-30F5A1CD53CB}" destId="{DEE3D394-6889-4055-B3C9-668AE89EEB15}" srcOrd="2" destOrd="0" presId="urn:microsoft.com/office/officeart/2005/8/layout/hList3"/>
    <dgm:cxn modelId="{E4E92A14-079F-4326-AB3F-842C171F6FDD}" type="presParOf" srcId="{6E427E4E-1767-44EB-AE26-D3026D3A716B}" destId="{A7409F2A-4CD1-462E-9983-921AF3B8519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1A68BA-1765-4B78-957D-5D5B09D5864A}" type="doc">
      <dgm:prSet loTypeId="urn:microsoft.com/office/officeart/2005/8/layout/hList3" loCatId="list" qsTypeId="urn:microsoft.com/office/officeart/2005/8/quickstyle/simple1#7" qsCatId="simple" csTypeId="urn:microsoft.com/office/officeart/2005/8/colors/accent2_1" csCatId="accent2" phldr="1"/>
      <dgm:spPr/>
      <dgm:t>
        <a:bodyPr/>
        <a:lstStyle/>
        <a:p>
          <a:endParaRPr lang="en-US"/>
        </a:p>
      </dgm:t>
    </dgm:pt>
    <dgm:pt modelId="{76C681D6-9DC0-45AE-95F7-35834761B632}">
      <dgm:prSet phldrT="[Text]" custT="1"/>
      <dgm:spPr/>
      <dgm:t>
        <a:bodyPr/>
        <a:lstStyle/>
        <a:p>
          <a:r>
            <a:rPr lang="en-US" sz="2000" dirty="0"/>
            <a:t>By the Tenant</a:t>
          </a:r>
        </a:p>
      </dgm:t>
    </dgm:pt>
    <dgm:pt modelId="{31018F11-279C-4E87-A626-4378B18EC74C}" type="parTrans" cxnId="{509D756E-6B58-45E9-87FF-7CF717739C0F}">
      <dgm:prSet/>
      <dgm:spPr/>
      <dgm:t>
        <a:bodyPr/>
        <a:lstStyle/>
        <a:p>
          <a:endParaRPr lang="en-US"/>
        </a:p>
      </dgm:t>
    </dgm:pt>
    <dgm:pt modelId="{7748BEDB-A59D-40EE-9B37-2A64E1ACA1FD}" type="sibTrans" cxnId="{509D756E-6B58-45E9-87FF-7CF717739C0F}">
      <dgm:prSet/>
      <dgm:spPr/>
      <dgm:t>
        <a:bodyPr/>
        <a:lstStyle/>
        <a:p>
          <a:endParaRPr lang="en-US"/>
        </a:p>
      </dgm:t>
    </dgm:pt>
    <dgm:pt modelId="{C80BB0B6-D9B5-4503-BCFE-F7E63A9D385F}">
      <dgm:prSet phldrT="[Text]"/>
      <dgm:spPr/>
      <dgm:t>
        <a:bodyPr/>
        <a:lstStyle/>
        <a:p>
          <a:r>
            <a:rPr lang="en-US" dirty="0">
              <a:latin typeface="Open Sans" panose="020B0606030504020204"/>
            </a:rPr>
            <a:t>whenever a </a:t>
          </a:r>
          <a:r>
            <a:rPr lang="en-US" b="1" u="sng" dirty="0">
              <a:latin typeface="Open Sans" panose="020B0606030504020204"/>
            </a:rPr>
            <a:t>change in location of the tenant's employment with the tenant's </a:t>
          </a:r>
          <a:r>
            <a:rPr lang="en-US" b="1" i="1" u="sng" dirty="0">
              <a:latin typeface="Open Sans" panose="020B0606030504020204"/>
            </a:rPr>
            <a:t>present employer</a:t>
          </a:r>
          <a:r>
            <a:rPr lang="en-US" b="1" i="1" dirty="0">
              <a:latin typeface="Open Sans" panose="020B0606030504020204"/>
            </a:rPr>
            <a:t> </a:t>
          </a:r>
          <a:r>
            <a:rPr lang="en-US" dirty="0">
              <a:latin typeface="Open Sans" panose="020B0606030504020204"/>
            </a:rPr>
            <a:t>requires a change in the location of the tenant's </a:t>
          </a:r>
          <a:r>
            <a:rPr lang="en-US" b="1" dirty="0">
              <a:latin typeface="Open Sans" panose="020B0606030504020204"/>
            </a:rPr>
            <a:t>residence </a:t>
          </a:r>
          <a:r>
            <a:rPr lang="en-US" b="1" u="sng" dirty="0">
              <a:latin typeface="Open Sans" panose="020B0606030504020204"/>
            </a:rPr>
            <a:t>in excess of 30 miles</a:t>
          </a:r>
          <a:endParaRPr lang="en-US" b="1" dirty="0">
            <a:latin typeface="Open Sans" panose="020B0606030504020204"/>
          </a:endParaRPr>
        </a:p>
      </dgm:t>
    </dgm:pt>
    <dgm:pt modelId="{28EADAF8-528B-4E41-AF73-AE715C7A50E8}" type="parTrans" cxnId="{705DC746-7AE2-4708-95DC-CBCA9D307B44}">
      <dgm:prSet/>
      <dgm:spPr/>
      <dgm:t>
        <a:bodyPr/>
        <a:lstStyle/>
        <a:p>
          <a:endParaRPr lang="en-US"/>
        </a:p>
      </dgm:t>
    </dgm:pt>
    <dgm:pt modelId="{64B9013E-4DE0-4023-8D37-7D304A74356B}" type="sibTrans" cxnId="{705DC746-7AE2-4708-95DC-CBCA9D307B44}">
      <dgm:prSet/>
      <dgm:spPr/>
      <dgm:t>
        <a:bodyPr/>
        <a:lstStyle/>
        <a:p>
          <a:endParaRPr lang="en-US"/>
        </a:p>
      </dgm:t>
    </dgm:pt>
    <dgm:pt modelId="{39A1B402-2987-4F5B-B18D-15F184558DB2}">
      <dgm:prSet phldrT="[Text]"/>
      <dgm:spPr/>
      <dgm:t>
        <a:bodyPr/>
        <a:lstStyle/>
        <a:p>
          <a:r>
            <a:rPr lang="en-US" dirty="0">
              <a:latin typeface="Open Sans" panose="020B0606030504020204"/>
            </a:rPr>
            <a:t>whenever the </a:t>
          </a:r>
          <a:r>
            <a:rPr lang="en-US" b="1" u="sng" dirty="0">
              <a:latin typeface="Open Sans" panose="020B0606030504020204"/>
            </a:rPr>
            <a:t>serious illness </a:t>
          </a:r>
          <a:r>
            <a:rPr lang="en-US" dirty="0">
              <a:latin typeface="Open Sans" panose="020B0606030504020204"/>
            </a:rPr>
            <a:t>of the tenant or the </a:t>
          </a:r>
          <a:r>
            <a:rPr lang="en-US" b="1" u="sng" dirty="0">
              <a:latin typeface="Open Sans" panose="020B0606030504020204"/>
            </a:rPr>
            <a:t>death or serious illness of a member of the tenant's immediate family</a:t>
          </a:r>
          <a:r>
            <a:rPr lang="en-US" dirty="0">
              <a:latin typeface="Open Sans" panose="020B0606030504020204"/>
            </a:rPr>
            <a:t>, living in the unit, </a:t>
          </a:r>
          <a:r>
            <a:rPr lang="en-US" b="1" u="sng" dirty="0">
              <a:latin typeface="Open Sans" panose="020B0606030504020204"/>
            </a:rPr>
            <a:t>requires a change in the location of the tenant's residence on a permanent basis</a:t>
          </a:r>
          <a:endParaRPr lang="en-US" b="1" dirty="0">
            <a:latin typeface="Open Sans" panose="020B0606030504020204"/>
          </a:endParaRPr>
        </a:p>
      </dgm:t>
    </dgm:pt>
    <dgm:pt modelId="{C1400BC5-08DB-4FE2-99D3-F3701CEE50D6}" type="parTrans" cxnId="{B5309CCB-A315-4491-A017-FF1634B98A6C}">
      <dgm:prSet/>
      <dgm:spPr/>
      <dgm:t>
        <a:bodyPr/>
        <a:lstStyle/>
        <a:p>
          <a:endParaRPr lang="en-US"/>
        </a:p>
      </dgm:t>
    </dgm:pt>
    <dgm:pt modelId="{9F8D94AE-0667-4EFB-8B9D-55542D922581}" type="sibTrans" cxnId="{B5309CCB-A315-4491-A017-FF1634B98A6C}">
      <dgm:prSet/>
      <dgm:spPr/>
      <dgm:t>
        <a:bodyPr/>
        <a:lstStyle/>
        <a:p>
          <a:endParaRPr lang="en-US"/>
        </a:p>
      </dgm:t>
    </dgm:pt>
    <dgm:pt modelId="{8C44E7D7-4D3C-43B9-B1E1-7A144254B31D}">
      <dgm:prSet phldrT="[Text]"/>
      <dgm:spPr/>
      <dgm:t>
        <a:bodyPr/>
        <a:lstStyle/>
        <a:p>
          <a:r>
            <a:rPr lang="en-US" dirty="0">
              <a:latin typeface="Open Sans" panose="020B0606030504020204"/>
            </a:rPr>
            <a:t>when the tenant is </a:t>
          </a:r>
          <a:r>
            <a:rPr lang="en-US" b="1" u="sng" dirty="0">
              <a:latin typeface="Open Sans" panose="020B0606030504020204"/>
            </a:rPr>
            <a:t>accepted for admission to a senior citizens' housing facility</a:t>
          </a:r>
          <a:r>
            <a:rPr lang="en-US" dirty="0">
              <a:latin typeface="Open Sans" panose="020B0606030504020204"/>
            </a:rPr>
            <a:t>, including subsidized public or private housing, or a group or cooperative living facility or retirement home</a:t>
          </a:r>
        </a:p>
      </dgm:t>
    </dgm:pt>
    <dgm:pt modelId="{9B1EEB7A-2428-4584-9FCF-CAC6211411A6}" type="parTrans" cxnId="{39453CFF-4C68-40D1-8108-A502ACBB42BE}">
      <dgm:prSet/>
      <dgm:spPr/>
      <dgm:t>
        <a:bodyPr/>
        <a:lstStyle/>
        <a:p>
          <a:endParaRPr lang="en-US"/>
        </a:p>
      </dgm:t>
    </dgm:pt>
    <dgm:pt modelId="{7037FD49-D8E8-4F7E-BFD8-265B5A5C6FE4}" type="sibTrans" cxnId="{39453CFF-4C68-40D1-8108-A502ACBB42BE}">
      <dgm:prSet/>
      <dgm:spPr/>
      <dgm:t>
        <a:bodyPr/>
        <a:lstStyle/>
        <a:p>
          <a:endParaRPr lang="en-US"/>
        </a:p>
      </dgm:t>
    </dgm:pt>
    <dgm:pt modelId="{6E427E4E-1767-44EB-AE26-D3026D3A716B}" type="pres">
      <dgm:prSet presAssocID="{FC1A68BA-1765-4B78-957D-5D5B09D5864A}" presName="composite" presStyleCnt="0">
        <dgm:presLayoutVars>
          <dgm:chMax val="1"/>
          <dgm:dir/>
          <dgm:resizeHandles val="exact"/>
        </dgm:presLayoutVars>
      </dgm:prSet>
      <dgm:spPr/>
      <dgm:t>
        <a:bodyPr/>
        <a:lstStyle/>
        <a:p>
          <a:endParaRPr lang="en-US"/>
        </a:p>
      </dgm:t>
    </dgm:pt>
    <dgm:pt modelId="{3B9A494B-A25B-43B0-858D-5E5CA9DA6D58}" type="pres">
      <dgm:prSet presAssocID="{76C681D6-9DC0-45AE-95F7-35834761B632}" presName="roof" presStyleLbl="dkBgShp" presStyleIdx="0" presStyleCnt="2" custScaleY="41414"/>
      <dgm:spPr/>
      <dgm:t>
        <a:bodyPr/>
        <a:lstStyle/>
        <a:p>
          <a:endParaRPr lang="en-US"/>
        </a:p>
      </dgm:t>
    </dgm:pt>
    <dgm:pt modelId="{18B3E2B3-EB07-4582-A487-30F5A1CD53CB}" type="pres">
      <dgm:prSet presAssocID="{76C681D6-9DC0-45AE-95F7-35834761B632}" presName="pillars" presStyleCnt="0"/>
      <dgm:spPr/>
    </dgm:pt>
    <dgm:pt modelId="{56A080F6-912B-4975-BED6-F13E1EC20B92}" type="pres">
      <dgm:prSet presAssocID="{76C681D6-9DC0-45AE-95F7-35834761B632}" presName="pillar1" presStyleLbl="node1" presStyleIdx="0" presStyleCnt="3" custScaleY="129678">
        <dgm:presLayoutVars>
          <dgm:bulletEnabled val="1"/>
        </dgm:presLayoutVars>
      </dgm:prSet>
      <dgm:spPr/>
      <dgm:t>
        <a:bodyPr/>
        <a:lstStyle/>
        <a:p>
          <a:endParaRPr lang="en-US"/>
        </a:p>
      </dgm:t>
    </dgm:pt>
    <dgm:pt modelId="{F100B1DD-161A-4031-A432-F12DBCD94F6D}" type="pres">
      <dgm:prSet presAssocID="{39A1B402-2987-4F5B-B18D-15F184558DB2}" presName="pillarX" presStyleLbl="node1" presStyleIdx="1" presStyleCnt="3" custScaleY="129245">
        <dgm:presLayoutVars>
          <dgm:bulletEnabled val="1"/>
        </dgm:presLayoutVars>
      </dgm:prSet>
      <dgm:spPr/>
      <dgm:t>
        <a:bodyPr/>
        <a:lstStyle/>
        <a:p>
          <a:endParaRPr lang="en-US"/>
        </a:p>
      </dgm:t>
    </dgm:pt>
    <dgm:pt modelId="{55D570B9-F4A1-439A-9FC0-50F4479DC4E0}" type="pres">
      <dgm:prSet presAssocID="{8C44E7D7-4D3C-43B9-B1E1-7A144254B31D}" presName="pillarX" presStyleLbl="node1" presStyleIdx="2" presStyleCnt="3" custScaleY="129245">
        <dgm:presLayoutVars>
          <dgm:bulletEnabled val="1"/>
        </dgm:presLayoutVars>
      </dgm:prSet>
      <dgm:spPr/>
      <dgm:t>
        <a:bodyPr/>
        <a:lstStyle/>
        <a:p>
          <a:endParaRPr lang="en-US"/>
        </a:p>
      </dgm:t>
    </dgm:pt>
    <dgm:pt modelId="{A7409F2A-4CD1-462E-9983-921AF3B8519B}" type="pres">
      <dgm:prSet presAssocID="{76C681D6-9DC0-45AE-95F7-35834761B632}" presName="base" presStyleLbl="dkBgShp" presStyleIdx="1" presStyleCnt="2" custLinFactY="29960" custLinFactNeighborY="100000"/>
      <dgm:spPr/>
    </dgm:pt>
  </dgm:ptLst>
  <dgm:cxnLst>
    <dgm:cxn modelId="{A4EB953A-5373-4438-AB2F-FDC903B961F7}" type="presOf" srcId="{39A1B402-2987-4F5B-B18D-15F184558DB2}" destId="{F100B1DD-161A-4031-A432-F12DBCD94F6D}" srcOrd="0" destOrd="0" presId="urn:microsoft.com/office/officeart/2005/8/layout/hList3"/>
    <dgm:cxn modelId="{77D20E46-4770-4D78-9606-7BA153D48009}" type="presOf" srcId="{76C681D6-9DC0-45AE-95F7-35834761B632}" destId="{3B9A494B-A25B-43B0-858D-5E5CA9DA6D58}" srcOrd="0" destOrd="0" presId="urn:microsoft.com/office/officeart/2005/8/layout/hList3"/>
    <dgm:cxn modelId="{509D756E-6B58-45E9-87FF-7CF717739C0F}" srcId="{FC1A68BA-1765-4B78-957D-5D5B09D5864A}" destId="{76C681D6-9DC0-45AE-95F7-35834761B632}" srcOrd="0" destOrd="0" parTransId="{31018F11-279C-4E87-A626-4378B18EC74C}" sibTransId="{7748BEDB-A59D-40EE-9B37-2A64E1ACA1FD}"/>
    <dgm:cxn modelId="{39453CFF-4C68-40D1-8108-A502ACBB42BE}" srcId="{76C681D6-9DC0-45AE-95F7-35834761B632}" destId="{8C44E7D7-4D3C-43B9-B1E1-7A144254B31D}" srcOrd="2" destOrd="0" parTransId="{9B1EEB7A-2428-4584-9FCF-CAC6211411A6}" sibTransId="{7037FD49-D8E8-4F7E-BFD8-265B5A5C6FE4}"/>
    <dgm:cxn modelId="{B5309CCB-A315-4491-A017-FF1634B98A6C}" srcId="{76C681D6-9DC0-45AE-95F7-35834761B632}" destId="{39A1B402-2987-4F5B-B18D-15F184558DB2}" srcOrd="1" destOrd="0" parTransId="{C1400BC5-08DB-4FE2-99D3-F3701CEE50D6}" sibTransId="{9F8D94AE-0667-4EFB-8B9D-55542D922581}"/>
    <dgm:cxn modelId="{705DC746-7AE2-4708-95DC-CBCA9D307B44}" srcId="{76C681D6-9DC0-45AE-95F7-35834761B632}" destId="{C80BB0B6-D9B5-4503-BCFE-F7E63A9D385F}" srcOrd="0" destOrd="0" parTransId="{28EADAF8-528B-4E41-AF73-AE715C7A50E8}" sibTransId="{64B9013E-4DE0-4023-8D37-7D304A74356B}"/>
    <dgm:cxn modelId="{5A81B463-9BAE-4F5F-8434-6731C7949700}" type="presOf" srcId="{C80BB0B6-D9B5-4503-BCFE-F7E63A9D385F}" destId="{56A080F6-912B-4975-BED6-F13E1EC20B92}" srcOrd="0" destOrd="0" presId="urn:microsoft.com/office/officeart/2005/8/layout/hList3"/>
    <dgm:cxn modelId="{23A89445-86B9-4903-BF5C-44C995EA79B1}" type="presOf" srcId="{8C44E7D7-4D3C-43B9-B1E1-7A144254B31D}" destId="{55D570B9-F4A1-439A-9FC0-50F4479DC4E0}" srcOrd="0" destOrd="0" presId="urn:microsoft.com/office/officeart/2005/8/layout/hList3"/>
    <dgm:cxn modelId="{E04FD79D-F59E-4B75-B07F-D1411EEAEEC1}" type="presOf" srcId="{FC1A68BA-1765-4B78-957D-5D5B09D5864A}" destId="{6E427E4E-1767-44EB-AE26-D3026D3A716B}" srcOrd="0" destOrd="0" presId="urn:microsoft.com/office/officeart/2005/8/layout/hList3"/>
    <dgm:cxn modelId="{F974A3BE-A837-45F1-B6E6-126F1CE28B18}" type="presParOf" srcId="{6E427E4E-1767-44EB-AE26-D3026D3A716B}" destId="{3B9A494B-A25B-43B0-858D-5E5CA9DA6D58}" srcOrd="0" destOrd="0" presId="urn:microsoft.com/office/officeart/2005/8/layout/hList3"/>
    <dgm:cxn modelId="{925D5C29-A064-437C-83FA-95E095CDF3C0}" type="presParOf" srcId="{6E427E4E-1767-44EB-AE26-D3026D3A716B}" destId="{18B3E2B3-EB07-4582-A487-30F5A1CD53CB}" srcOrd="1" destOrd="0" presId="urn:microsoft.com/office/officeart/2005/8/layout/hList3"/>
    <dgm:cxn modelId="{5316E635-7F53-4B18-8100-C0C073ED028A}" type="presParOf" srcId="{18B3E2B3-EB07-4582-A487-30F5A1CD53CB}" destId="{56A080F6-912B-4975-BED6-F13E1EC20B92}" srcOrd="0" destOrd="0" presId="urn:microsoft.com/office/officeart/2005/8/layout/hList3"/>
    <dgm:cxn modelId="{69537224-6786-4E5F-BAE1-31EC43B9CC34}" type="presParOf" srcId="{18B3E2B3-EB07-4582-A487-30F5A1CD53CB}" destId="{F100B1DD-161A-4031-A432-F12DBCD94F6D}" srcOrd="1" destOrd="0" presId="urn:microsoft.com/office/officeart/2005/8/layout/hList3"/>
    <dgm:cxn modelId="{AAC58CB0-90EF-46F3-8314-8DD293F66733}" type="presParOf" srcId="{18B3E2B3-EB07-4582-A487-30F5A1CD53CB}" destId="{55D570B9-F4A1-439A-9FC0-50F4479DC4E0}" srcOrd="2" destOrd="0" presId="urn:microsoft.com/office/officeart/2005/8/layout/hList3"/>
    <dgm:cxn modelId="{48F36CFD-B992-4B14-B7CD-A7CF53EEA4B2}" type="presParOf" srcId="{6E427E4E-1767-44EB-AE26-D3026D3A716B}" destId="{A7409F2A-4CD1-462E-9983-921AF3B8519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494B-A25B-43B0-858D-5E5CA9DA6D58}">
      <dsp:nvSpPr>
        <dsp:cNvPr id="0" name=""/>
        <dsp:cNvSpPr/>
      </dsp:nvSpPr>
      <dsp:spPr>
        <a:xfrm>
          <a:off x="0" y="161923"/>
          <a:ext cx="8839200" cy="624837"/>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By the Tenant</a:t>
          </a:r>
        </a:p>
      </dsp:txBody>
      <dsp:txXfrm>
        <a:off x="0" y="161923"/>
        <a:ext cx="8839200" cy="624837"/>
      </dsp:txXfrm>
    </dsp:sp>
    <dsp:sp modelId="{56A080F6-912B-4975-BED6-F13E1EC20B92}">
      <dsp:nvSpPr>
        <dsp:cNvPr id="0" name=""/>
        <dsp:cNvSpPr/>
      </dsp:nvSpPr>
      <dsp:spPr>
        <a:xfrm>
          <a:off x="4316" y="758564"/>
          <a:ext cx="2943522" cy="41087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latin typeface="Open Sans" panose="020B0606030504020204"/>
            </a:rPr>
            <a:t>when the tenant is </a:t>
          </a:r>
          <a:r>
            <a:rPr lang="en-US" sz="2100" b="1" u="sng" kern="1200" dirty="0">
              <a:latin typeface="Open Sans" panose="020B0606030504020204"/>
            </a:rPr>
            <a:t>accepted for admission into a rental unit subsidized </a:t>
          </a:r>
          <a:r>
            <a:rPr lang="en-US" sz="2100" kern="1200" dirty="0">
              <a:latin typeface="Open Sans" panose="020B0606030504020204"/>
            </a:rPr>
            <a:t>by a governmental entity or by a private nonprofit corporation, including subsidized private or public housing</a:t>
          </a:r>
        </a:p>
      </dsp:txBody>
      <dsp:txXfrm>
        <a:off x="4316" y="758564"/>
        <a:ext cx="2943522" cy="4108712"/>
      </dsp:txXfrm>
    </dsp:sp>
    <dsp:sp modelId="{59FD0540-9015-4DBE-AB93-CE67E1467638}">
      <dsp:nvSpPr>
        <dsp:cNvPr id="0" name=""/>
        <dsp:cNvSpPr/>
      </dsp:nvSpPr>
      <dsp:spPr>
        <a:xfrm>
          <a:off x="2947838" y="762001"/>
          <a:ext cx="2943522" cy="410183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latin typeface="Open Sans" panose="020B0606030504020204"/>
            </a:rPr>
            <a:t>After entering a lease agreement the tenant enters the </a:t>
          </a:r>
          <a:r>
            <a:rPr lang="en-US" sz="2100" b="1" u="sng" kern="1200" dirty="0">
              <a:latin typeface="Open Sans" panose="020B0606030504020204"/>
            </a:rPr>
            <a:t>military service </a:t>
          </a:r>
          <a:r>
            <a:rPr lang="en-US" sz="2100" kern="1200" dirty="0">
              <a:latin typeface="Open Sans" panose="020B0606030504020204"/>
            </a:rPr>
            <a:t>of the United States on </a:t>
          </a:r>
          <a:r>
            <a:rPr lang="en-US" sz="2100" b="1" u="sng" kern="1200" dirty="0">
              <a:latin typeface="Open Sans" panose="020B0606030504020204"/>
            </a:rPr>
            <a:t>active duty</a:t>
          </a:r>
          <a:endParaRPr lang="en-US" sz="2100" b="1" kern="1200" dirty="0">
            <a:latin typeface="Open Sans" panose="020B0606030504020204"/>
          </a:endParaRPr>
        </a:p>
      </dsp:txBody>
      <dsp:txXfrm>
        <a:off x="2947838" y="762001"/>
        <a:ext cx="2943522" cy="4101837"/>
      </dsp:txXfrm>
    </dsp:sp>
    <dsp:sp modelId="{DEE3D394-6889-4055-B3C9-668AE89EEB15}">
      <dsp:nvSpPr>
        <dsp:cNvPr id="0" name=""/>
        <dsp:cNvSpPr/>
      </dsp:nvSpPr>
      <dsp:spPr>
        <a:xfrm>
          <a:off x="5891361" y="762001"/>
          <a:ext cx="2943522" cy="410183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u="sng" kern="1200" dirty="0">
              <a:latin typeface="Open Sans" panose="020B0606030504020204"/>
            </a:rPr>
            <a:t>victim of domestic abuse, sexual offenses, stalking</a:t>
          </a:r>
          <a:r>
            <a:rPr lang="en-US" sz="2000" kern="1200" dirty="0">
              <a:latin typeface="Open Sans" panose="020B0606030504020204"/>
            </a:rPr>
            <a:t>, or a tenant who has obtained or is seeking relief from domestic violence or abuse (from any court, police agency, or domestic violence program or service)</a:t>
          </a:r>
        </a:p>
      </dsp:txBody>
      <dsp:txXfrm>
        <a:off x="5891361" y="762001"/>
        <a:ext cx="2943522" cy="4101837"/>
      </dsp:txXfrm>
    </dsp:sp>
    <dsp:sp modelId="{A7409F2A-4CD1-462E-9983-921AF3B8519B}">
      <dsp:nvSpPr>
        <dsp:cNvPr id="0" name=""/>
        <dsp:cNvSpPr/>
      </dsp:nvSpPr>
      <dsp:spPr>
        <a:xfrm>
          <a:off x="0" y="4677156"/>
          <a:ext cx="8839200" cy="352044"/>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494B-A25B-43B0-858D-5E5CA9DA6D58}">
      <dsp:nvSpPr>
        <dsp:cNvPr id="0" name=""/>
        <dsp:cNvSpPr/>
      </dsp:nvSpPr>
      <dsp:spPr>
        <a:xfrm>
          <a:off x="0" y="161923"/>
          <a:ext cx="8839200" cy="624837"/>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By the Tenant</a:t>
          </a:r>
        </a:p>
      </dsp:txBody>
      <dsp:txXfrm>
        <a:off x="0" y="161923"/>
        <a:ext cx="8839200" cy="624837"/>
      </dsp:txXfrm>
    </dsp:sp>
    <dsp:sp modelId="{56A080F6-912B-4975-BED6-F13E1EC20B92}">
      <dsp:nvSpPr>
        <dsp:cNvPr id="0" name=""/>
        <dsp:cNvSpPr/>
      </dsp:nvSpPr>
      <dsp:spPr>
        <a:xfrm>
          <a:off x="4316" y="758564"/>
          <a:ext cx="2943522" cy="41087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Open Sans" panose="020B0606030504020204"/>
            </a:rPr>
            <a:t>whenever a </a:t>
          </a:r>
          <a:r>
            <a:rPr lang="en-US" sz="2000" b="1" u="sng" kern="1200" dirty="0">
              <a:latin typeface="Open Sans" panose="020B0606030504020204"/>
            </a:rPr>
            <a:t>change in location of the tenant's employment with the tenant's </a:t>
          </a:r>
          <a:r>
            <a:rPr lang="en-US" sz="2000" b="1" i="1" u="sng" kern="1200" dirty="0">
              <a:latin typeface="Open Sans" panose="020B0606030504020204"/>
            </a:rPr>
            <a:t>present employer</a:t>
          </a:r>
          <a:r>
            <a:rPr lang="en-US" sz="2000" b="1" i="1" kern="1200" dirty="0">
              <a:latin typeface="Open Sans" panose="020B0606030504020204"/>
            </a:rPr>
            <a:t> </a:t>
          </a:r>
          <a:r>
            <a:rPr lang="en-US" sz="2000" kern="1200" dirty="0">
              <a:latin typeface="Open Sans" panose="020B0606030504020204"/>
            </a:rPr>
            <a:t>requires a change in the location of the tenant's </a:t>
          </a:r>
          <a:r>
            <a:rPr lang="en-US" sz="2000" b="1" kern="1200" dirty="0">
              <a:latin typeface="Open Sans" panose="020B0606030504020204"/>
            </a:rPr>
            <a:t>residence </a:t>
          </a:r>
          <a:r>
            <a:rPr lang="en-US" sz="2000" b="1" u="sng" kern="1200" dirty="0">
              <a:latin typeface="Open Sans" panose="020B0606030504020204"/>
            </a:rPr>
            <a:t>in excess of 30 miles</a:t>
          </a:r>
          <a:endParaRPr lang="en-US" sz="2000" b="1" kern="1200" dirty="0">
            <a:latin typeface="Open Sans" panose="020B0606030504020204"/>
          </a:endParaRPr>
        </a:p>
      </dsp:txBody>
      <dsp:txXfrm>
        <a:off x="4316" y="758564"/>
        <a:ext cx="2943522" cy="4108712"/>
      </dsp:txXfrm>
    </dsp:sp>
    <dsp:sp modelId="{F100B1DD-161A-4031-A432-F12DBCD94F6D}">
      <dsp:nvSpPr>
        <dsp:cNvPr id="0" name=""/>
        <dsp:cNvSpPr/>
      </dsp:nvSpPr>
      <dsp:spPr>
        <a:xfrm>
          <a:off x="2947838" y="765423"/>
          <a:ext cx="2943522" cy="409499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a:latin typeface="Open Sans" panose="020B0606030504020204"/>
            </a:rPr>
            <a:t>whenever the </a:t>
          </a:r>
          <a:r>
            <a:rPr lang="en-US" sz="1900" b="1" u="sng" kern="1200" dirty="0">
              <a:latin typeface="Open Sans" panose="020B0606030504020204"/>
            </a:rPr>
            <a:t>serious illness </a:t>
          </a:r>
          <a:r>
            <a:rPr lang="en-US" sz="1900" kern="1200" dirty="0">
              <a:latin typeface="Open Sans" panose="020B0606030504020204"/>
            </a:rPr>
            <a:t>of the tenant or the </a:t>
          </a:r>
          <a:r>
            <a:rPr lang="en-US" sz="1900" b="1" u="sng" kern="1200" dirty="0">
              <a:latin typeface="Open Sans" panose="020B0606030504020204"/>
            </a:rPr>
            <a:t>death or serious illness of a member of the tenant's immediate family</a:t>
          </a:r>
          <a:r>
            <a:rPr lang="en-US" sz="1900" kern="1200" dirty="0">
              <a:latin typeface="Open Sans" panose="020B0606030504020204"/>
            </a:rPr>
            <a:t>, living in the unit, </a:t>
          </a:r>
          <a:r>
            <a:rPr lang="en-US" sz="1900" b="1" u="sng" kern="1200" dirty="0">
              <a:latin typeface="Open Sans" panose="020B0606030504020204"/>
            </a:rPr>
            <a:t>requires a change in the location of the tenant's residence on a permanent basis</a:t>
          </a:r>
          <a:endParaRPr lang="en-US" sz="1900" b="1" kern="1200" dirty="0">
            <a:latin typeface="Open Sans" panose="020B0606030504020204"/>
          </a:endParaRPr>
        </a:p>
      </dsp:txBody>
      <dsp:txXfrm>
        <a:off x="2947838" y="765423"/>
        <a:ext cx="2943522" cy="4094993"/>
      </dsp:txXfrm>
    </dsp:sp>
    <dsp:sp modelId="{55D570B9-F4A1-439A-9FC0-50F4479DC4E0}">
      <dsp:nvSpPr>
        <dsp:cNvPr id="0" name=""/>
        <dsp:cNvSpPr/>
      </dsp:nvSpPr>
      <dsp:spPr>
        <a:xfrm>
          <a:off x="5891361" y="765423"/>
          <a:ext cx="2943522" cy="409499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a:latin typeface="Open Sans" panose="020B0606030504020204"/>
            </a:rPr>
            <a:t>when the tenant is </a:t>
          </a:r>
          <a:r>
            <a:rPr lang="en-US" sz="1900" b="1" u="sng" kern="1200" dirty="0">
              <a:latin typeface="Open Sans" panose="020B0606030504020204"/>
            </a:rPr>
            <a:t>accepted for admission to a senior citizens' housing facility</a:t>
          </a:r>
          <a:r>
            <a:rPr lang="en-US" sz="1900" kern="1200" dirty="0">
              <a:latin typeface="Open Sans" panose="020B0606030504020204"/>
            </a:rPr>
            <a:t>, including subsidized public or private housing, or a group or cooperative living facility or retirement home</a:t>
          </a:r>
        </a:p>
      </dsp:txBody>
      <dsp:txXfrm>
        <a:off x="5891361" y="765423"/>
        <a:ext cx="2943522" cy="4094993"/>
      </dsp:txXfrm>
    </dsp:sp>
    <dsp:sp modelId="{A7409F2A-4CD1-462E-9983-921AF3B8519B}">
      <dsp:nvSpPr>
        <dsp:cNvPr id="0" name=""/>
        <dsp:cNvSpPr/>
      </dsp:nvSpPr>
      <dsp:spPr>
        <a:xfrm>
          <a:off x="0" y="4677156"/>
          <a:ext cx="8839200" cy="352044"/>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D0C31FB-6B14-40A7-8800-615A75D364B3}" type="datetimeFigureOut">
              <a:rPr lang="en-US"/>
              <a:pPr>
                <a:defRPr/>
              </a:pPr>
              <a:t>2/1/2021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BDD1372-4924-434D-B482-92646A03B4C7}" type="slidenum">
              <a:rPr lang="en-US"/>
              <a:pPr>
                <a:defRPr/>
              </a:pPr>
              <a:t>‹#›</a:t>
            </a:fld>
            <a:endParaRPr lang="en-US"/>
          </a:p>
        </p:txBody>
      </p:sp>
    </p:spTree>
    <p:extLst>
      <p:ext uri="{BB962C8B-B14F-4D97-AF65-F5344CB8AC3E}">
        <p14:creationId xmlns:p14="http://schemas.microsoft.com/office/powerpoint/2010/main" val="2152797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32D3D524-0FD1-4184-9606-780B9727F9DB}" type="datetimeFigureOut">
              <a:rPr lang="en-US"/>
              <a:pPr>
                <a:defRPr/>
              </a:pPr>
              <a:t>2/1/2021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ECAE6D63-AEB6-493C-B21B-76F18CB0E9BD}" type="slidenum">
              <a:rPr lang="en-US"/>
              <a:pPr>
                <a:defRPr/>
              </a:pPr>
              <a:t>‹#›</a:t>
            </a:fld>
            <a:endParaRPr lang="en-US"/>
          </a:p>
        </p:txBody>
      </p:sp>
    </p:spTree>
    <p:extLst>
      <p:ext uri="{BB962C8B-B14F-4D97-AF65-F5344CB8AC3E}">
        <p14:creationId xmlns:p14="http://schemas.microsoft.com/office/powerpoint/2010/main" val="1961115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CAE6D63-AEB6-493C-B21B-76F18CB0E9BD}" type="slidenum">
              <a:rPr lang="en-US" smtClean="0"/>
              <a:pPr>
                <a:defRPr/>
              </a:pPr>
              <a:t>29</a:t>
            </a:fld>
            <a:endParaRPr lang="en-US"/>
          </a:p>
        </p:txBody>
      </p:sp>
    </p:spTree>
    <p:extLst>
      <p:ext uri="{BB962C8B-B14F-4D97-AF65-F5344CB8AC3E}">
        <p14:creationId xmlns:p14="http://schemas.microsoft.com/office/powerpoint/2010/main" val="3124668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D2DC411-2C0E-4AEE-A3FF-3CF0B611EDC0}" type="slidenum">
              <a:rPr lang="en-US" smtClean="0"/>
              <a:pPr>
                <a:defRPr/>
              </a:pPr>
              <a:t>33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62D1E99-E5A5-4951-94F6-3194006353F7}" type="slidenum">
              <a:rPr lang="en-US" smtClean="0"/>
              <a:pPr>
                <a:defRPr/>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2"/>
          <p:cNvSpPr/>
          <p:nvPr/>
        </p:nvSpPr>
        <p:spPr>
          <a:xfrm>
            <a:off x="7712075" y="3136900"/>
            <a:ext cx="911225" cy="2074863"/>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3"/>
          <p:cNvSpPr/>
          <p:nvPr/>
        </p:nvSpPr>
        <p:spPr>
          <a:xfrm>
            <a:off x="446088" y="3055938"/>
            <a:ext cx="694690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10"/>
          <p:cNvSpPr/>
          <p:nvPr/>
        </p:nvSpPr>
        <p:spPr>
          <a:xfrm>
            <a:off x="541338" y="4559300"/>
            <a:ext cx="675640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9"/>
          <p:cNvSpPr/>
          <p:nvPr/>
        </p:nvSpPr>
        <p:spPr>
          <a:xfrm>
            <a:off x="539750" y="3140075"/>
            <a:ext cx="6759575" cy="207645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
        <p:nvSpPr>
          <p:cNvPr id="12" name="Date Placeholder 3"/>
          <p:cNvSpPr>
            <a:spLocks noGrp="1"/>
          </p:cNvSpPr>
          <p:nvPr>
            <p:ph type="dt" sz="half" idx="10"/>
          </p:nvPr>
        </p:nvSpPr>
        <p:spPr/>
        <p:txBody>
          <a:bodyPr/>
          <a:lstStyle>
            <a:lvl1pPr>
              <a:defRPr/>
            </a:lvl1pPr>
          </a:lstStyle>
          <a:p>
            <a:pPr>
              <a:defRPr/>
            </a:pPr>
            <a:fld id="{80EE0C74-E1C8-4A01-BDE1-9488F620242E}" type="datetime1">
              <a:rPr lang="en-US" smtClean="0"/>
              <a:t>2/1/2021</a:t>
            </a:fld>
            <a:endParaRPr lang="en-US"/>
          </a:p>
        </p:txBody>
      </p:sp>
      <p:sp>
        <p:nvSpPr>
          <p:cNvPr id="13"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14" name="Slide Number Placeholder 5"/>
          <p:cNvSpPr>
            <a:spLocks noGrp="1"/>
          </p:cNvSpPr>
          <p:nvPr>
            <p:ph type="sldNum" sz="quarter" idx="12"/>
          </p:nvPr>
        </p:nvSpPr>
        <p:spPr>
          <a:xfrm>
            <a:off x="7786688" y="4625975"/>
            <a:ext cx="762000" cy="457200"/>
          </a:xfrm>
        </p:spPr>
        <p:txBody>
          <a:bodyPr/>
          <a:lstStyle>
            <a:lvl1pPr algn="ctr">
              <a:defRPr sz="2800" smtClean="0">
                <a:solidFill>
                  <a:schemeClr val="accent1">
                    <a:lumMod val="50000"/>
                  </a:schemeClr>
                </a:solidFill>
              </a:defRPr>
            </a:lvl1pPr>
          </a:lstStyle>
          <a:p>
            <a:pPr>
              <a:defRPr/>
            </a:pPr>
            <a:fld id="{7A17FCC6-9617-4D33-85D9-8D69D2CAFEF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5267188-3F46-49AF-8EDC-230C4992202F}" type="datetime1">
              <a:rPr lang="en-US" smtClean="0"/>
              <a:t>2/1/2021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6" name="Slide Number Placeholder 5"/>
          <p:cNvSpPr>
            <a:spLocks noGrp="1"/>
          </p:cNvSpPr>
          <p:nvPr>
            <p:ph type="sldNum" sz="quarter" idx="12"/>
          </p:nvPr>
        </p:nvSpPr>
        <p:spPr/>
        <p:txBody>
          <a:bodyPr/>
          <a:lstStyle>
            <a:lvl1pPr>
              <a:defRPr/>
            </a:lvl1pPr>
          </a:lstStyle>
          <a:p>
            <a:pPr>
              <a:defRPr/>
            </a:pPr>
            <a:fld id="{54E07E6C-F409-48E3-9977-1F4E342AAC8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5"/>
          <p:cNvSpPr/>
          <p:nvPr/>
        </p:nvSpPr>
        <p:spPr>
          <a:xfrm>
            <a:off x="568325" y="3048000"/>
            <a:ext cx="803275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4"/>
          <p:cNvSpPr/>
          <p:nvPr/>
        </p:nvSpPr>
        <p:spPr>
          <a:xfrm>
            <a:off x="676275" y="4541838"/>
            <a:ext cx="781685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3"/>
          <p:cNvSpPr/>
          <p:nvPr/>
        </p:nvSpPr>
        <p:spPr>
          <a:xfrm>
            <a:off x="676275" y="3124200"/>
            <a:ext cx="7816850" cy="2078038"/>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Date Placeholder 3"/>
          <p:cNvSpPr>
            <a:spLocks noGrp="1"/>
          </p:cNvSpPr>
          <p:nvPr>
            <p:ph type="dt" sz="half" idx="10"/>
          </p:nvPr>
        </p:nvSpPr>
        <p:spPr/>
        <p:txBody>
          <a:bodyPr/>
          <a:lstStyle>
            <a:lvl1pPr>
              <a:defRPr/>
            </a:lvl1pPr>
          </a:lstStyle>
          <a:p>
            <a:pPr>
              <a:defRPr/>
            </a:pPr>
            <a:fld id="{113807E5-54F3-4607-AD10-19ACEB978BCE}" type="datetime1">
              <a:rPr lang="en-US" smtClean="0"/>
              <a:t>2/1/2021</a:t>
            </a:fld>
            <a:endParaRPr lang="en-US"/>
          </a:p>
        </p:txBody>
      </p:sp>
      <p:sp>
        <p:nvSpPr>
          <p:cNvPr id="11"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12" name="Slide Number Placeholder 5"/>
          <p:cNvSpPr>
            <a:spLocks noGrp="1"/>
          </p:cNvSpPr>
          <p:nvPr>
            <p:ph type="sldNum" sz="quarter" idx="12"/>
          </p:nvPr>
        </p:nvSpPr>
        <p:spPr/>
        <p:txBody>
          <a:bodyPr/>
          <a:lstStyle>
            <a:lvl1pPr>
              <a:defRPr/>
            </a:lvl1pPr>
          </a:lstStyle>
          <a:p>
            <a:pPr>
              <a:defRPr/>
            </a:pPr>
            <a:fld id="{47E19347-9EB1-4C35-92A8-F92AC4D8E21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FE9521D-BF15-4C98-B536-080F18DF419B}" type="datetime1">
              <a:rPr lang="en-US" smtClean="0"/>
              <a:t>2/1/2021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7" name="Slide Number Placeholder 5"/>
          <p:cNvSpPr>
            <a:spLocks noGrp="1"/>
          </p:cNvSpPr>
          <p:nvPr>
            <p:ph type="sldNum" sz="quarter" idx="12"/>
          </p:nvPr>
        </p:nvSpPr>
        <p:spPr/>
        <p:txBody>
          <a:bodyPr/>
          <a:lstStyle>
            <a:lvl1pPr>
              <a:defRPr/>
            </a:lvl1pPr>
          </a:lstStyle>
          <a:p>
            <a:pPr>
              <a:defRPr/>
            </a:pPr>
            <a:fld id="{11247917-76F9-4F8A-ACF3-F7D1667C5E1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8D02EA1A-FD7F-4E47-8316-096FC65252AE}" type="datetime1">
              <a:rPr lang="en-US" smtClean="0"/>
              <a:t>2/1/2021</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9" name="Slide Number Placeholder 5"/>
          <p:cNvSpPr>
            <a:spLocks noGrp="1"/>
          </p:cNvSpPr>
          <p:nvPr>
            <p:ph type="sldNum" sz="quarter" idx="12"/>
          </p:nvPr>
        </p:nvSpPr>
        <p:spPr/>
        <p:txBody>
          <a:bodyPr/>
          <a:lstStyle>
            <a:lvl1pPr>
              <a:defRPr/>
            </a:lvl1pPr>
          </a:lstStyle>
          <a:p>
            <a:pPr>
              <a:defRPr/>
            </a:pPr>
            <a:fld id="{96464B9A-93D3-4DA8-9220-2D17472B4B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7DE70E3-19F4-4082-A8F6-81541249F87E}" type="datetime1">
              <a:rPr lang="en-US" smtClean="0"/>
              <a:t>2/1/2021</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5" name="Slide Number Placeholder 5"/>
          <p:cNvSpPr>
            <a:spLocks noGrp="1"/>
          </p:cNvSpPr>
          <p:nvPr>
            <p:ph type="sldNum" sz="quarter" idx="12"/>
          </p:nvPr>
        </p:nvSpPr>
        <p:spPr/>
        <p:txBody>
          <a:bodyPr/>
          <a:lstStyle>
            <a:lvl1pPr>
              <a:defRPr/>
            </a:lvl1pPr>
          </a:lstStyle>
          <a:p>
            <a:pPr>
              <a:defRPr/>
            </a:pPr>
            <a:fld id="{451A6F87-F9DF-490F-B008-BF10A1E89A2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 name="Rounded Rectangle 10"/>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E6E41D4F-7E29-4A20-A7B3-CFD7295A9A5E}" type="datetime1">
              <a:rPr lang="en-US" smtClean="0"/>
              <a:t>2/1/2021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6" name="Slide Number Placeholder 3"/>
          <p:cNvSpPr>
            <a:spLocks noGrp="1"/>
          </p:cNvSpPr>
          <p:nvPr>
            <p:ph type="sldNum" sz="quarter" idx="12"/>
          </p:nvPr>
        </p:nvSpPr>
        <p:spPr/>
        <p:txBody>
          <a:bodyPr/>
          <a:lstStyle>
            <a:lvl1pPr>
              <a:defRPr/>
            </a:lvl1pPr>
          </a:lstStyle>
          <a:p>
            <a:pPr>
              <a:defRPr/>
            </a:pPr>
            <a:fld id="{083F8FFB-4129-4F29-BD62-1FBE1D0F78D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11"/>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9"/>
          <p:cNvSpPr/>
          <p:nvPr/>
        </p:nvSpPr>
        <p:spPr>
          <a:xfrm>
            <a:off x="676275" y="1643063"/>
            <a:ext cx="2484438" cy="3233737"/>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lstStyle>
            <a:lvl1pPr algn="l">
              <a:defRPr sz="2000" b="0">
                <a:solidFill>
                  <a:schemeClr val="accent1">
                    <a:lumMod val="75000"/>
                  </a:schemeClr>
                </a:solidFill>
              </a:defRPr>
            </a:lvl1pPr>
          </a:lstStyle>
          <a:p>
            <a:r>
              <a:rPr lang="en-US"/>
              <a:t>Click to edit Master title style</a:t>
            </a:r>
            <a:endParaRPr lang="en-US" dirty="0"/>
          </a:p>
        </p:txBody>
      </p:sp>
      <p:sp>
        <p:nvSpPr>
          <p:cNvPr id="9" name="Date Placeholder 4"/>
          <p:cNvSpPr>
            <a:spLocks noGrp="1"/>
          </p:cNvSpPr>
          <p:nvPr>
            <p:ph type="dt" sz="half" idx="10"/>
          </p:nvPr>
        </p:nvSpPr>
        <p:spPr/>
        <p:txBody>
          <a:bodyPr/>
          <a:lstStyle>
            <a:lvl1pPr>
              <a:defRPr/>
            </a:lvl1pPr>
          </a:lstStyle>
          <a:p>
            <a:pPr>
              <a:defRPr/>
            </a:pPr>
            <a:fld id="{08A11252-ABE7-4632-8BBA-260240168227}" type="datetime1">
              <a:rPr lang="en-US" smtClean="0"/>
              <a:t>2/1/2021</a:t>
            </a:fld>
            <a:endParaRPr lang="en-US"/>
          </a:p>
        </p:txBody>
      </p:sp>
      <p:sp>
        <p:nvSpPr>
          <p:cNvPr id="10" name="Footer Placeholder 5"/>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11" name="Slide Number Placeholder 6"/>
          <p:cNvSpPr>
            <a:spLocks noGrp="1"/>
          </p:cNvSpPr>
          <p:nvPr>
            <p:ph type="sldNum" sz="quarter" idx="12"/>
          </p:nvPr>
        </p:nvSpPr>
        <p:spPr/>
        <p:txBody>
          <a:bodyPr/>
          <a:lstStyle>
            <a:lvl1pPr>
              <a:defRPr/>
            </a:lvl1pPr>
          </a:lstStyle>
          <a:p>
            <a:pPr>
              <a:defRPr/>
            </a:pPr>
            <a:fld id="{EB55B9A1-2582-4444-B96B-9D8ACB0C634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8"/>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1"/>
          <p:cNvSpPr/>
          <p:nvPr/>
        </p:nvSpPr>
        <p:spPr>
          <a:xfrm>
            <a:off x="762000" y="5029200"/>
            <a:ext cx="7600950" cy="12033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2"/>
          <p:cNvSpPr/>
          <p:nvPr/>
        </p:nvSpPr>
        <p:spPr>
          <a:xfrm>
            <a:off x="914400" y="5638800"/>
            <a:ext cx="7327900" cy="452438"/>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10"/>
          <p:cNvSpPr/>
          <p:nvPr/>
        </p:nvSpPr>
        <p:spPr>
          <a:xfrm>
            <a:off x="604838" y="5075238"/>
            <a:ext cx="7947025" cy="1096962"/>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0"/>
          <a:lstStyle>
            <a:lvl1pPr algn="ctr">
              <a:defRPr sz="2000" b="0">
                <a:solidFill>
                  <a:schemeClr val="accent1">
                    <a:lumMod val="75000"/>
                  </a:schemeClr>
                </a:solidFill>
              </a:defRPr>
            </a:lvl1pPr>
          </a:lstStyle>
          <a:p>
            <a:r>
              <a:rPr lang="en-US"/>
              <a:t>Click to edit Master title style</a:t>
            </a:r>
            <a:endParaRPr lang="en-US" dirty="0"/>
          </a:p>
        </p:txBody>
      </p:sp>
      <p:sp>
        <p:nvSpPr>
          <p:cNvPr id="11" name="Date Placeholder 4"/>
          <p:cNvSpPr>
            <a:spLocks noGrp="1"/>
          </p:cNvSpPr>
          <p:nvPr>
            <p:ph type="dt" sz="half" idx="10"/>
          </p:nvPr>
        </p:nvSpPr>
        <p:spPr/>
        <p:txBody>
          <a:bodyPr/>
          <a:lstStyle>
            <a:lvl1pPr>
              <a:defRPr/>
            </a:lvl1pPr>
          </a:lstStyle>
          <a:p>
            <a:pPr>
              <a:defRPr/>
            </a:pPr>
            <a:fld id="{02D3790D-25DE-4E78-9937-1E8479428227}" type="datetime1">
              <a:rPr lang="en-US" smtClean="0"/>
              <a:t>2/1/2021</a:t>
            </a:fld>
            <a:endParaRPr lang="en-US"/>
          </a:p>
        </p:txBody>
      </p:sp>
      <p:sp>
        <p:nvSpPr>
          <p:cNvPr id="12" name="Slide Number Placeholder 6"/>
          <p:cNvSpPr>
            <a:spLocks noGrp="1"/>
          </p:cNvSpPr>
          <p:nvPr>
            <p:ph type="sldNum" sz="quarter" idx="11"/>
          </p:nvPr>
        </p:nvSpPr>
        <p:spPr/>
        <p:txBody>
          <a:bodyPr/>
          <a:lstStyle>
            <a:lvl1pPr>
              <a:defRPr/>
            </a:lvl1pPr>
          </a:lstStyle>
          <a:p>
            <a:pPr>
              <a:defRPr/>
            </a:pPr>
            <a:fld id="{E6F698CD-DE2B-4772-9330-4D59A2123C33}" type="slidenum">
              <a:rPr lang="en-US"/>
              <a:pPr>
                <a:defRPr/>
              </a:pPr>
              <a:t>‹#›</a:t>
            </a:fld>
            <a:endParaRPr lang="en-US"/>
          </a:p>
        </p:txBody>
      </p:sp>
      <p:sp>
        <p:nvSpPr>
          <p:cNvPr id="13" name="Footer Placeholder 5"/>
          <p:cNvSpPr>
            <a:spLocks noGrp="1"/>
          </p:cNvSpPr>
          <p:nvPr>
            <p:ph type="ftr" sz="quarter" idx="12"/>
          </p:nvPr>
        </p:nvSpPr>
        <p:spPr/>
        <p:txBody>
          <a:bodyPr/>
          <a:lstStyle>
            <a:lvl1pPr>
              <a:defRPr/>
            </a:lvl1pPr>
          </a:lstStyle>
          <a:p>
            <a:pPr>
              <a:defRPr/>
            </a:pPr>
            <a:r>
              <a:rPr lang="en-US"/>
              <a:t>CLASI Introduction to Fair Housing February 2021</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5ADABE8-3719-46B1-A8E1-838C0B59F225}" type="datetime1">
              <a:rPr lang="en-US" smtClean="0"/>
              <a:t>2/1/2021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6" name="Slide Number Placeholder 5"/>
          <p:cNvSpPr>
            <a:spLocks noGrp="1"/>
          </p:cNvSpPr>
          <p:nvPr>
            <p:ph type="sldNum" sz="quarter" idx="12"/>
          </p:nvPr>
        </p:nvSpPr>
        <p:spPr/>
        <p:txBody>
          <a:bodyPr/>
          <a:lstStyle>
            <a:lvl1pPr>
              <a:defRPr/>
            </a:lvl1pPr>
          </a:lstStyle>
          <a:p>
            <a:pPr>
              <a:defRPr/>
            </a:pPr>
            <a:fld id="{189BA386-941D-4A1F-8AB6-7A6B4889503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a:off x="6861175" y="228600"/>
            <a:ext cx="1860550" cy="6122988"/>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6954838" y="350838"/>
            <a:ext cx="1673225" cy="5876925"/>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17D0DFB7-EEEA-46D9-8654-BF26140D2C6D}" type="datetime1">
              <a:rPr lang="en-US" smtClean="0"/>
              <a:t>2/1/2021</a:t>
            </a:fld>
            <a:endParaRPr lang="en-US"/>
          </a:p>
        </p:txBody>
      </p:sp>
      <p:sp>
        <p:nvSpPr>
          <p:cNvPr id="7" name="Footer Placeholder 4"/>
          <p:cNvSpPr>
            <a:spLocks noGrp="1"/>
          </p:cNvSpPr>
          <p:nvPr>
            <p:ph type="ftr" sz="quarter" idx="11"/>
          </p:nvPr>
        </p:nvSpPr>
        <p:spPr/>
        <p:txBody>
          <a:bodyPr/>
          <a:lstStyle>
            <a:lvl1pPr>
              <a:defRPr/>
            </a:lvl1pPr>
          </a:lstStyle>
          <a:p>
            <a:pPr>
              <a:defRPr/>
            </a:pPr>
            <a:r>
              <a:rPr lang="en-US"/>
              <a:t>CLASI Introduction to Fair Housing February 2021</a:t>
            </a:r>
          </a:p>
        </p:txBody>
      </p:sp>
      <p:sp>
        <p:nvSpPr>
          <p:cNvPr id="8" name="Slide Number Placeholder 5"/>
          <p:cNvSpPr>
            <a:spLocks noGrp="1"/>
          </p:cNvSpPr>
          <p:nvPr>
            <p:ph type="sldNum" sz="quarter" idx="12"/>
          </p:nvPr>
        </p:nvSpPr>
        <p:spPr/>
        <p:txBody>
          <a:bodyPr/>
          <a:lstStyle>
            <a:lvl1pPr>
              <a:defRPr/>
            </a:lvl1pPr>
          </a:lstStyle>
          <a:p>
            <a:pPr>
              <a:defRPr/>
            </a:pPr>
            <a:fld id="{C5721A51-D979-4220-9D34-15457931F57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7" name="Rounded Rectangle 6"/>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1752600"/>
            <a:ext cx="82296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27FBE46C-C5F8-458F-B395-945E53AAE6FE}" type="datetime1">
              <a:rPr lang="en-US" smtClean="0"/>
              <a:t>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r>
              <a:rPr lang="en-US"/>
              <a:t>CLASI Introduction to Fair Housing February 2021</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cs typeface="+mn-cs"/>
              </a:defRPr>
            </a:lvl1pPr>
          </a:lstStyle>
          <a:p>
            <a:pPr>
              <a:defRPr/>
            </a:pPr>
            <a:fld id="{E45B05F5-C126-4D2E-BF60-DCE5C8548069}" type="slidenum">
              <a:rPr lang="en-US"/>
              <a:pPr>
                <a:defRPr/>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373063" y="373063"/>
            <a:ext cx="8380412" cy="1117600"/>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25450" y="407988"/>
            <a:ext cx="8261350" cy="1039812"/>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08" r:id="rId1"/>
    <p:sldLayoutId id="2147483707" r:id="rId2"/>
    <p:sldLayoutId id="2147483709" r:id="rId3"/>
    <p:sldLayoutId id="2147483706" r:id="rId4"/>
    <p:sldLayoutId id="2147483705" r:id="rId5"/>
    <p:sldLayoutId id="2147483704" r:id="rId6"/>
    <p:sldLayoutId id="2147483710" r:id="rId7"/>
    <p:sldLayoutId id="2147483711" r:id="rId8"/>
    <p:sldLayoutId id="2147483712" r:id="rId9"/>
    <p:sldLayoutId id="2147483703" r:id="rId10"/>
    <p:sldLayoutId id="2147483713" r:id="rId11"/>
  </p:sldLayoutIdLst>
  <p:hf hdr="0" dt="0"/>
  <p:txStyles>
    <p:titleStyle>
      <a:lvl1pPr algn="ctr" rtl="0" fontAlgn="base">
        <a:spcBef>
          <a:spcPct val="0"/>
        </a:spcBef>
        <a:spcAft>
          <a:spcPct val="0"/>
        </a:spcAft>
        <a:defRPr sz="3500" kern="1200" cap="all">
          <a:solidFill>
            <a:srgbClr val="6B7D72"/>
          </a:solidFill>
          <a:latin typeface="+mj-lt"/>
          <a:ea typeface="+mj-ea"/>
          <a:cs typeface="+mj-cs"/>
        </a:defRPr>
      </a:lvl1pPr>
      <a:lvl2pPr algn="ctr" rtl="0" fontAlgn="base">
        <a:spcBef>
          <a:spcPct val="0"/>
        </a:spcBef>
        <a:spcAft>
          <a:spcPct val="0"/>
        </a:spcAft>
        <a:defRPr sz="3500">
          <a:solidFill>
            <a:srgbClr val="6B7D72"/>
          </a:solidFill>
          <a:latin typeface="Book Antiqua" pitchFamily="18" charset="0"/>
        </a:defRPr>
      </a:lvl2pPr>
      <a:lvl3pPr algn="ctr" rtl="0" fontAlgn="base">
        <a:spcBef>
          <a:spcPct val="0"/>
        </a:spcBef>
        <a:spcAft>
          <a:spcPct val="0"/>
        </a:spcAft>
        <a:defRPr sz="3500">
          <a:solidFill>
            <a:srgbClr val="6B7D72"/>
          </a:solidFill>
          <a:latin typeface="Book Antiqua" pitchFamily="18" charset="0"/>
        </a:defRPr>
      </a:lvl3pPr>
      <a:lvl4pPr algn="ctr" rtl="0" fontAlgn="base">
        <a:spcBef>
          <a:spcPct val="0"/>
        </a:spcBef>
        <a:spcAft>
          <a:spcPct val="0"/>
        </a:spcAft>
        <a:defRPr sz="3500">
          <a:solidFill>
            <a:srgbClr val="6B7D72"/>
          </a:solidFill>
          <a:latin typeface="Book Antiqua" pitchFamily="18" charset="0"/>
        </a:defRPr>
      </a:lvl4pPr>
      <a:lvl5pPr algn="ctr" rtl="0" fontAlgn="base">
        <a:spcBef>
          <a:spcPct val="0"/>
        </a:spcBef>
        <a:spcAft>
          <a:spcPct val="0"/>
        </a:spcAft>
        <a:defRPr sz="3500">
          <a:solidFill>
            <a:srgbClr val="6B7D72"/>
          </a:solidFill>
          <a:latin typeface="Book Antiqua" pitchFamily="18" charset="0"/>
        </a:defRPr>
      </a:lvl5pPr>
      <a:lvl6pPr marL="457200" algn="ctr" rtl="0" fontAlgn="base">
        <a:spcBef>
          <a:spcPct val="0"/>
        </a:spcBef>
        <a:spcAft>
          <a:spcPct val="0"/>
        </a:spcAft>
        <a:defRPr sz="3500">
          <a:solidFill>
            <a:srgbClr val="6B7D72"/>
          </a:solidFill>
          <a:latin typeface="Book Antiqua" pitchFamily="18" charset="0"/>
        </a:defRPr>
      </a:lvl6pPr>
      <a:lvl7pPr marL="914400" algn="ctr" rtl="0" fontAlgn="base">
        <a:spcBef>
          <a:spcPct val="0"/>
        </a:spcBef>
        <a:spcAft>
          <a:spcPct val="0"/>
        </a:spcAft>
        <a:defRPr sz="3500">
          <a:solidFill>
            <a:srgbClr val="6B7D72"/>
          </a:solidFill>
          <a:latin typeface="Book Antiqua" pitchFamily="18" charset="0"/>
        </a:defRPr>
      </a:lvl7pPr>
      <a:lvl8pPr marL="1371600" algn="ctr" rtl="0" fontAlgn="base">
        <a:spcBef>
          <a:spcPct val="0"/>
        </a:spcBef>
        <a:spcAft>
          <a:spcPct val="0"/>
        </a:spcAft>
        <a:defRPr sz="3500">
          <a:solidFill>
            <a:srgbClr val="6B7D72"/>
          </a:solidFill>
          <a:latin typeface="Book Antiqua" pitchFamily="18" charset="0"/>
        </a:defRPr>
      </a:lvl8pPr>
      <a:lvl9pPr marL="1828800" algn="ctr" rtl="0" fontAlgn="base">
        <a:spcBef>
          <a:spcPct val="0"/>
        </a:spcBef>
        <a:spcAft>
          <a:spcPct val="0"/>
        </a:spcAft>
        <a:defRPr sz="3500">
          <a:solidFill>
            <a:srgbClr val="6B7D72"/>
          </a:solidFill>
          <a:latin typeface="Book Antiqua" pitchFamily="18" charset="0"/>
        </a:defRPr>
      </a:lvl9pPr>
    </p:titleStyle>
    <p:bodyStyle>
      <a:lvl1pPr marL="342900" indent="-228600" algn="l" rtl="0" fontAlgn="base">
        <a:spcBef>
          <a:spcPct val="20000"/>
        </a:spcBef>
        <a:spcAft>
          <a:spcPct val="0"/>
        </a:spcAft>
        <a:buClr>
          <a:schemeClr val="accent1"/>
        </a:buClr>
        <a:buFont typeface="Arial" charset="0"/>
        <a:buChar char="•"/>
        <a:defRPr sz="2400" kern="1200">
          <a:solidFill>
            <a:schemeClr val="tx2"/>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2"/>
          </a:solidFill>
          <a:latin typeface="+mn-lt"/>
          <a:ea typeface="+mn-ea"/>
          <a:cs typeface="+mn-cs"/>
        </a:defRPr>
      </a:lvl2pPr>
      <a:lvl3pPr marL="914400" indent="-228600" algn="l" rtl="0" fontAlgn="base">
        <a:spcBef>
          <a:spcPct val="20000"/>
        </a:spcBef>
        <a:spcAft>
          <a:spcPct val="0"/>
        </a:spcAft>
        <a:buClr>
          <a:srgbClr val="B5AE53"/>
        </a:buClr>
        <a:buFont typeface="Arial" charset="0"/>
        <a:buChar char="•"/>
        <a:defRPr kern="1200">
          <a:solidFill>
            <a:schemeClr val="tx2"/>
          </a:solidFill>
          <a:latin typeface="+mn-lt"/>
          <a:ea typeface="+mn-ea"/>
          <a:cs typeface="+mn-cs"/>
        </a:defRPr>
      </a:lvl3pPr>
      <a:lvl4pPr marL="1279525" indent="-228600" algn="l" rtl="0" fontAlgn="base">
        <a:spcBef>
          <a:spcPct val="20000"/>
        </a:spcBef>
        <a:spcAft>
          <a:spcPct val="0"/>
        </a:spcAft>
        <a:buClr>
          <a:srgbClr val="848058"/>
        </a:buClr>
        <a:buFont typeface="Arial" charset="0"/>
        <a:buChar char="•"/>
        <a:defRPr sz="1600" kern="1200">
          <a:solidFill>
            <a:schemeClr val="tx2"/>
          </a:solidFill>
          <a:latin typeface="+mn-lt"/>
          <a:ea typeface="+mn-ea"/>
          <a:cs typeface="+mn-cs"/>
        </a:defRPr>
      </a:lvl4pPr>
      <a:lvl5pPr marL="1554163" indent="-228600" algn="l" rtl="0" fontAlgn="base">
        <a:spcBef>
          <a:spcPct val="20000"/>
        </a:spcBef>
        <a:spcAft>
          <a:spcPct val="0"/>
        </a:spcAft>
        <a:buClr>
          <a:srgbClr val="E8B54D"/>
        </a:buClr>
        <a:buFont typeface="Arial"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jwhitelaw@declasi.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tatehumanrelations.delaware.gov/fair-housing-information-center/how-to-file-a-complain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2617E9-1A2F-44E2-A323-71936F832360}"/>
              </a:ext>
            </a:extLst>
          </p:cNvPr>
          <p:cNvSpPr>
            <a:spLocks noGrp="1"/>
          </p:cNvSpPr>
          <p:nvPr>
            <p:ph type="ftr" sz="quarter" idx="11"/>
          </p:nvPr>
        </p:nvSpPr>
        <p:spPr/>
        <p:txBody>
          <a:bodyPr/>
          <a:lstStyle/>
          <a:p>
            <a:pPr>
              <a:defRPr/>
            </a:pPr>
            <a:r>
              <a:rPr lang="en-US"/>
              <a:t>CLASI Introduction to Fair Housing February 2021</a:t>
            </a:r>
          </a:p>
        </p:txBody>
      </p:sp>
      <p:sp>
        <p:nvSpPr>
          <p:cNvPr id="3" name="Slide Number Placeholder 2">
            <a:extLst>
              <a:ext uri="{FF2B5EF4-FFF2-40B4-BE49-F238E27FC236}">
                <a16:creationId xmlns:a16="http://schemas.microsoft.com/office/drawing/2014/main" id="{E5BB5E3D-0481-4DA6-A0F8-78F18D8FA955}"/>
              </a:ext>
            </a:extLst>
          </p:cNvPr>
          <p:cNvSpPr>
            <a:spLocks noGrp="1"/>
          </p:cNvSpPr>
          <p:nvPr>
            <p:ph type="sldNum" sz="quarter" idx="12"/>
          </p:nvPr>
        </p:nvSpPr>
        <p:spPr/>
        <p:txBody>
          <a:bodyPr/>
          <a:lstStyle/>
          <a:p>
            <a:pPr>
              <a:defRPr/>
            </a:pPr>
            <a:fld id="{083F8FFB-4129-4F29-BD62-1FBE1D0F78DD}" type="slidenum">
              <a:rPr lang="en-US" smtClean="0"/>
              <a:pPr>
                <a:defRPr/>
              </a:pPr>
              <a:t>1</a:t>
            </a:fld>
            <a:endParaRPr lang="en-US"/>
          </a:p>
        </p:txBody>
      </p:sp>
      <p:pic>
        <p:nvPicPr>
          <p:cNvPr id="5" name="Picture 4" descr="Shape, circle&#10;&#10;Description automatically generated">
            <a:extLst>
              <a:ext uri="{FF2B5EF4-FFF2-40B4-BE49-F238E27FC236}">
                <a16:creationId xmlns:a16="http://schemas.microsoft.com/office/drawing/2014/main" id="{243C757B-95AE-4A76-A77B-D9A5BE7FA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748" y="838200"/>
            <a:ext cx="4082504" cy="4386262"/>
          </a:xfrm>
          <a:prstGeom prst="rect">
            <a:avLst/>
          </a:prstGeom>
        </p:spPr>
      </p:pic>
    </p:spTree>
    <p:extLst>
      <p:ext uri="{BB962C8B-B14F-4D97-AF65-F5344CB8AC3E}">
        <p14:creationId xmlns:p14="http://schemas.microsoft.com/office/powerpoint/2010/main" val="2221214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4191000"/>
            <a:ext cx="6553200" cy="1371600"/>
          </a:xfrm>
        </p:spPr>
        <p:txBody>
          <a:bodyPr rtlCol="0">
            <a:noAutofit/>
          </a:bodyPr>
          <a:lstStyle/>
          <a:p>
            <a:pPr fontAlgn="auto">
              <a:spcAft>
                <a:spcPts val="0"/>
              </a:spcAft>
              <a:buFont typeface="Arial" pitchFamily="34" charset="0"/>
              <a:buNone/>
              <a:defRPr/>
            </a:pPr>
            <a:endParaRPr lang="en-US" dirty="0"/>
          </a:p>
          <a:p>
            <a:pPr fontAlgn="auto">
              <a:spcAft>
                <a:spcPts val="0"/>
              </a:spcAft>
              <a:buFont typeface="Arial" pitchFamily="34" charset="0"/>
              <a:buNone/>
              <a:defRPr/>
            </a:pPr>
            <a:endParaRPr lang="en-US" sz="1000" dirty="0"/>
          </a:p>
          <a:p>
            <a:pPr fontAlgn="auto">
              <a:spcAft>
                <a:spcPts val="0"/>
              </a:spcAft>
              <a:buFont typeface="Arial" pitchFamily="34" charset="0"/>
              <a:buNone/>
              <a:defRPr/>
            </a:pPr>
            <a:r>
              <a:rPr lang="en-US" sz="1000" dirty="0">
                <a:latin typeface="Open Sans" panose="020B0606030504020204"/>
              </a:rPr>
              <a:t>Community Legal Aid Society, Inc.</a:t>
            </a:r>
          </a:p>
          <a:p>
            <a:pPr algn="r" fontAlgn="auto">
              <a:spcAft>
                <a:spcPts val="0"/>
              </a:spcAft>
              <a:buFont typeface="Arial" pitchFamily="34" charset="0"/>
              <a:buNone/>
              <a:defRPr/>
            </a:pPr>
            <a:endParaRPr lang="en-US" sz="1000" dirty="0"/>
          </a:p>
        </p:txBody>
      </p:sp>
      <p:sp>
        <p:nvSpPr>
          <p:cNvPr id="2" name="Title 1"/>
          <p:cNvSpPr>
            <a:spLocks noGrp="1"/>
          </p:cNvSpPr>
          <p:nvPr>
            <p:ph type="ctrTitle"/>
          </p:nvPr>
        </p:nvSpPr>
        <p:spPr>
          <a:xfrm>
            <a:off x="609600" y="3048000"/>
            <a:ext cx="6629400" cy="1371600"/>
          </a:xfrm>
        </p:spPr>
        <p:txBody>
          <a:bodyPr/>
          <a:lstStyle/>
          <a:p>
            <a:pPr fontAlgn="auto">
              <a:spcAft>
                <a:spcPts val="0"/>
              </a:spcAft>
              <a:defRPr/>
            </a:pPr>
            <a:r>
              <a:rPr lang="en-US" sz="3600" dirty="0">
                <a:latin typeface="Open Sans" panose="020B0606030504020204"/>
              </a:rPr>
              <a:t>HOUSING DISCRIMINATION &amp; THE FaIr housing ACTS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098" y="5467350"/>
            <a:ext cx="1079004" cy="11049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838200"/>
            <a:ext cx="6103620" cy="1485900"/>
          </a:xfrm>
          <a:prstGeom prst="rect">
            <a:avLst/>
          </a:prstGeom>
        </p:spPr>
      </p:pic>
      <p:sp>
        <p:nvSpPr>
          <p:cNvPr id="6" name="Footer Placeholder 5">
            <a:extLst>
              <a:ext uri="{FF2B5EF4-FFF2-40B4-BE49-F238E27FC236}">
                <a16:creationId xmlns:a16="http://schemas.microsoft.com/office/drawing/2014/main" id="{0170588D-9543-45E7-BFAD-401735D28D2C}"/>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7" name="Slide Number Placeholder 6">
            <a:extLst>
              <a:ext uri="{FF2B5EF4-FFF2-40B4-BE49-F238E27FC236}">
                <a16:creationId xmlns:a16="http://schemas.microsoft.com/office/drawing/2014/main" id="{978FF325-DDF6-4B6C-81EA-8B6DFF02FFC5}"/>
              </a:ext>
            </a:extLst>
          </p:cNvPr>
          <p:cNvSpPr>
            <a:spLocks noGrp="1"/>
          </p:cNvSpPr>
          <p:nvPr>
            <p:ph type="sldNum" sz="quarter" idx="12"/>
          </p:nvPr>
        </p:nvSpPr>
        <p:spPr/>
        <p:txBody>
          <a:bodyPr/>
          <a:lstStyle/>
          <a:p>
            <a:pPr>
              <a:defRPr/>
            </a:pPr>
            <a:endParaRPr lang="en-US" dirty="0">
              <a:latin typeface="Open Sans" panose="020B0606030504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A012-5240-4E55-BECE-561D6FC41CCF}"/>
              </a:ext>
            </a:extLst>
          </p:cNvPr>
          <p:cNvSpPr>
            <a:spLocks noGrp="1"/>
          </p:cNvSpPr>
          <p:nvPr>
            <p:ph type="title"/>
          </p:nvPr>
        </p:nvSpPr>
        <p:spPr/>
        <p:txBody>
          <a:bodyPr>
            <a:noAutofit/>
          </a:bodyPr>
          <a:lstStyle/>
          <a:p>
            <a:pPr algn="ctr"/>
            <a:r>
              <a:rPr lang="en-US" sz="1800" dirty="0"/>
              <a:t/>
            </a:r>
            <a:br>
              <a:rPr lang="en-US" sz="1800" dirty="0"/>
            </a:br>
            <a:endParaRPr lang="en-US" sz="1800" dirty="0"/>
          </a:p>
        </p:txBody>
      </p:sp>
      <p:sp>
        <p:nvSpPr>
          <p:cNvPr id="3" name="Content Placeholder 2">
            <a:extLst>
              <a:ext uri="{FF2B5EF4-FFF2-40B4-BE49-F238E27FC236}">
                <a16:creationId xmlns:a16="http://schemas.microsoft.com/office/drawing/2014/main" id="{8A6A79C9-6917-4118-B068-B72D5C2F2C06}"/>
              </a:ext>
            </a:extLst>
          </p:cNvPr>
          <p:cNvSpPr>
            <a:spLocks noGrp="1"/>
          </p:cNvSpPr>
          <p:nvPr>
            <p:ph idx="1"/>
          </p:nvPr>
        </p:nvSpPr>
        <p:spPr>
          <a:xfrm>
            <a:off x="0" y="1614999"/>
            <a:ext cx="4419600" cy="4800600"/>
          </a:xfrm>
        </p:spPr>
        <p:txBody>
          <a:bodyPr>
            <a:normAutofit fontScale="85000" lnSpcReduction="20000"/>
          </a:bodyPr>
          <a:lstStyle/>
          <a:p>
            <a:r>
              <a:rPr lang="en-US" dirty="0"/>
              <a:t> </a:t>
            </a:r>
          </a:p>
          <a:p>
            <a:pPr marL="0" indent="0" algn="ctr">
              <a:buNone/>
            </a:pPr>
            <a:r>
              <a:rPr lang="en-US" sz="3200" dirty="0">
                <a:latin typeface="Open Sans" panose="020B0606030504020204"/>
              </a:rPr>
              <a:t>John S. Whitelaw</a:t>
            </a:r>
          </a:p>
          <a:p>
            <a:pPr marL="0" indent="0" algn="ctr">
              <a:buNone/>
            </a:pPr>
            <a:r>
              <a:rPr lang="en-US" sz="3200" dirty="0">
                <a:latin typeface="Open Sans" panose="020B0606030504020204"/>
              </a:rPr>
              <a:t>Advocacy Director</a:t>
            </a:r>
          </a:p>
          <a:p>
            <a:pPr marL="0" indent="0" algn="ctr">
              <a:buNone/>
            </a:pPr>
            <a:r>
              <a:rPr lang="en-US" sz="3200" dirty="0">
                <a:latin typeface="Open Sans" panose="020B0606030504020204"/>
              </a:rPr>
              <a:t>Community Legal Aid Society, Inc.</a:t>
            </a:r>
          </a:p>
          <a:p>
            <a:pPr marL="0" indent="0" algn="ctr">
              <a:buNone/>
            </a:pPr>
            <a:r>
              <a:rPr lang="en-US" sz="3200" dirty="0">
                <a:latin typeface="Open Sans" panose="020B0606030504020204"/>
              </a:rPr>
              <a:t>100 W. 10</a:t>
            </a:r>
            <a:r>
              <a:rPr lang="en-US" sz="3200" baseline="30000" dirty="0">
                <a:latin typeface="Open Sans" panose="020B0606030504020204"/>
              </a:rPr>
              <a:t>th</a:t>
            </a:r>
            <a:r>
              <a:rPr lang="en-US" sz="3200" dirty="0">
                <a:latin typeface="Open Sans" panose="020B0606030504020204"/>
              </a:rPr>
              <a:t> Street</a:t>
            </a:r>
          </a:p>
          <a:p>
            <a:pPr marL="0" indent="0" algn="ctr">
              <a:buNone/>
            </a:pPr>
            <a:r>
              <a:rPr lang="en-US" sz="3200" dirty="0">
                <a:latin typeface="Open Sans" panose="020B0606030504020204"/>
              </a:rPr>
              <a:t>Suite 801</a:t>
            </a:r>
          </a:p>
          <a:p>
            <a:pPr marL="0" indent="0" algn="ctr">
              <a:buNone/>
            </a:pPr>
            <a:r>
              <a:rPr lang="en-US" sz="3200" dirty="0">
                <a:latin typeface="Open Sans" panose="020B0606030504020204"/>
              </a:rPr>
              <a:t>Wilmington, DE 19801</a:t>
            </a:r>
          </a:p>
          <a:p>
            <a:pPr marL="0" indent="0" algn="ctr">
              <a:buNone/>
            </a:pPr>
            <a:r>
              <a:rPr lang="en-US" sz="3200" dirty="0">
                <a:latin typeface="Open Sans" panose="020B0606030504020204"/>
              </a:rPr>
              <a:t>302-575-0660</a:t>
            </a:r>
          </a:p>
          <a:p>
            <a:pPr marL="0" indent="0" algn="ctr">
              <a:buNone/>
            </a:pPr>
            <a:r>
              <a:rPr lang="en-US" sz="3200" dirty="0">
                <a:latin typeface="Open Sans" panose="020B0606030504020204"/>
              </a:rPr>
              <a:t> ext. 215</a:t>
            </a:r>
          </a:p>
          <a:p>
            <a:pPr marL="0" indent="0" algn="ctr">
              <a:buNone/>
            </a:pPr>
            <a:r>
              <a:rPr lang="en-US" sz="3200" dirty="0">
                <a:latin typeface="Open Sans" panose="020B0606030504020204"/>
              </a:rPr>
              <a:t>Fax 302-575-0840</a:t>
            </a:r>
          </a:p>
          <a:p>
            <a:pPr marL="0" indent="0" algn="ctr">
              <a:buNone/>
            </a:pPr>
            <a:r>
              <a:rPr lang="en-US" sz="3200" dirty="0">
                <a:solidFill>
                  <a:srgbClr val="FF0000"/>
                </a:solidFill>
                <a:latin typeface="Open Sans" panose="020B0606030504020204"/>
                <a:hlinkClick r:id="rId2">
                  <a:extLst>
                    <a:ext uri="{A12FA001-AC4F-418D-AE19-62706E023703}">
                      <ahyp:hlinkClr xmlns:ahyp="http://schemas.microsoft.com/office/drawing/2018/hyperlinkcolor" xmlns="" val="tx"/>
                    </a:ext>
                  </a:extLst>
                </a:hlinkClick>
              </a:rPr>
              <a:t>jwhitelaw@declasi.org</a:t>
            </a:r>
            <a:endParaRPr lang="en-US" sz="3200" dirty="0">
              <a:solidFill>
                <a:srgbClr val="FF0000"/>
              </a:solidFill>
              <a:latin typeface="Open Sans" panose="020B0606030504020204"/>
            </a:endParaRPr>
          </a:p>
          <a:p>
            <a:pPr marL="0" indent="0" algn="ctr">
              <a:buNone/>
            </a:pPr>
            <a:endParaRPr lang="en-US" dirty="0"/>
          </a:p>
          <a:p>
            <a:endParaRPr lang="en-US" dirty="0"/>
          </a:p>
        </p:txBody>
      </p:sp>
      <p:pic>
        <p:nvPicPr>
          <p:cNvPr id="4" name="Picture 2">
            <a:extLst>
              <a:ext uri="{FF2B5EF4-FFF2-40B4-BE49-F238E27FC236}">
                <a16:creationId xmlns:a16="http://schemas.microsoft.com/office/drawing/2014/main" id="{6F1630F5-E4BC-4CEF-804E-788428FBE9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239" y="522483"/>
            <a:ext cx="887361" cy="953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a:extLst>
              <a:ext uri="{FF2B5EF4-FFF2-40B4-BE49-F238E27FC236}">
                <a16:creationId xmlns:a16="http://schemas.microsoft.com/office/drawing/2014/main" id="{50541647-F68B-4BF1-A6B8-A9DE9690C1E0}"/>
              </a:ext>
            </a:extLst>
          </p:cNvPr>
          <p:cNvSpPr>
            <a:spLocks noGrp="1"/>
          </p:cNvSpPr>
          <p:nvPr>
            <p:ph type="ftr" sz="quarter" idx="11"/>
          </p:nvPr>
        </p:nvSpPr>
        <p:spPr>
          <a:xfrm>
            <a:off x="2819400" y="6356350"/>
            <a:ext cx="3505200" cy="365125"/>
          </a:xfrm>
        </p:spPr>
        <p:txBody>
          <a:bodyPr/>
          <a:lstStyle/>
          <a:p>
            <a:r>
              <a:rPr lang="en-US"/>
              <a:t>CLASI Introduction to Fair Housing February 2021</a:t>
            </a:r>
            <a:endParaRPr lang="en-US" dirty="0"/>
          </a:p>
        </p:txBody>
      </p:sp>
      <p:sp>
        <p:nvSpPr>
          <p:cNvPr id="6" name="Slide Number Placeholder 5">
            <a:extLst>
              <a:ext uri="{FF2B5EF4-FFF2-40B4-BE49-F238E27FC236}">
                <a16:creationId xmlns:a16="http://schemas.microsoft.com/office/drawing/2014/main" id="{899A99C6-03EF-47A4-85E3-D8C0018429F6}"/>
              </a:ext>
            </a:extLst>
          </p:cNvPr>
          <p:cNvSpPr>
            <a:spLocks noGrp="1"/>
          </p:cNvSpPr>
          <p:nvPr>
            <p:ph type="sldNum" sz="quarter" idx="12"/>
          </p:nvPr>
        </p:nvSpPr>
        <p:spPr/>
        <p:txBody>
          <a:bodyPr/>
          <a:lstStyle/>
          <a:p>
            <a:fld id="{976710FB-F475-424C-B349-82041389D7CD}" type="slidenum">
              <a:rPr lang="en-US" smtClean="0"/>
              <a:t>3</a:t>
            </a:fld>
            <a:endParaRPr lang="en-US"/>
          </a:p>
        </p:txBody>
      </p:sp>
      <p:sp>
        <p:nvSpPr>
          <p:cNvPr id="8" name="Content Placeholder 2">
            <a:extLst>
              <a:ext uri="{FF2B5EF4-FFF2-40B4-BE49-F238E27FC236}">
                <a16:creationId xmlns:a16="http://schemas.microsoft.com/office/drawing/2014/main" id="{5B45E56F-41E1-460E-A1F1-1FA841F5EDD4}"/>
              </a:ext>
            </a:extLst>
          </p:cNvPr>
          <p:cNvSpPr txBox="1">
            <a:spLocks/>
          </p:cNvSpPr>
          <p:nvPr/>
        </p:nvSpPr>
        <p:spPr bwMode="auto">
          <a:xfrm>
            <a:off x="4429432" y="1585375"/>
            <a:ext cx="441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lvl1pPr marL="342900" indent="-228600" algn="l" rtl="0" fontAlgn="base">
              <a:spcBef>
                <a:spcPct val="20000"/>
              </a:spcBef>
              <a:spcAft>
                <a:spcPct val="0"/>
              </a:spcAft>
              <a:buClr>
                <a:schemeClr val="accent1"/>
              </a:buClr>
              <a:buFont typeface="Arial" charset="0"/>
              <a:buChar char="•"/>
              <a:defRPr sz="2400" kern="1200">
                <a:solidFill>
                  <a:schemeClr val="tx2"/>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2"/>
                </a:solidFill>
                <a:latin typeface="+mn-lt"/>
                <a:ea typeface="+mn-ea"/>
                <a:cs typeface="+mn-cs"/>
              </a:defRPr>
            </a:lvl2pPr>
            <a:lvl3pPr marL="914400" indent="-228600" algn="l" rtl="0" fontAlgn="base">
              <a:spcBef>
                <a:spcPct val="20000"/>
              </a:spcBef>
              <a:spcAft>
                <a:spcPct val="0"/>
              </a:spcAft>
              <a:buClr>
                <a:srgbClr val="B5AE53"/>
              </a:buClr>
              <a:buFont typeface="Arial" charset="0"/>
              <a:buChar char="•"/>
              <a:defRPr kern="1200">
                <a:solidFill>
                  <a:schemeClr val="tx2"/>
                </a:solidFill>
                <a:latin typeface="+mn-lt"/>
                <a:ea typeface="+mn-ea"/>
                <a:cs typeface="+mn-cs"/>
              </a:defRPr>
            </a:lvl3pPr>
            <a:lvl4pPr marL="1279525" indent="-228600" algn="l" rtl="0" fontAlgn="base">
              <a:spcBef>
                <a:spcPct val="20000"/>
              </a:spcBef>
              <a:spcAft>
                <a:spcPct val="0"/>
              </a:spcAft>
              <a:buClr>
                <a:srgbClr val="848058"/>
              </a:buClr>
              <a:buFont typeface="Arial" charset="0"/>
              <a:buChar char="•"/>
              <a:defRPr sz="1600" kern="1200">
                <a:solidFill>
                  <a:schemeClr val="tx2"/>
                </a:solidFill>
                <a:latin typeface="+mn-lt"/>
                <a:ea typeface="+mn-ea"/>
                <a:cs typeface="+mn-cs"/>
              </a:defRPr>
            </a:lvl4pPr>
            <a:lvl5pPr marL="1554163" indent="-228600" algn="l" rtl="0" fontAlgn="base">
              <a:spcBef>
                <a:spcPct val="20000"/>
              </a:spcBef>
              <a:spcAft>
                <a:spcPct val="0"/>
              </a:spcAft>
              <a:buClr>
                <a:srgbClr val="E8B54D"/>
              </a:buClr>
              <a:buFont typeface="Arial"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dirty="0"/>
              <a:t> </a:t>
            </a:r>
          </a:p>
          <a:p>
            <a:pPr marL="0" indent="0" algn="ctr">
              <a:buFont typeface="Arial" charset="0"/>
              <a:buNone/>
            </a:pPr>
            <a:r>
              <a:rPr lang="en-US" sz="3200" dirty="0">
                <a:latin typeface="Open Sans" panose="020B0606030504020204"/>
              </a:rPr>
              <a:t>Tony Sierzega</a:t>
            </a:r>
          </a:p>
          <a:p>
            <a:pPr marL="0" indent="0" algn="ctr">
              <a:buFont typeface="Arial" charset="0"/>
              <a:buNone/>
            </a:pPr>
            <a:r>
              <a:rPr lang="en-US" sz="3200" dirty="0">
                <a:latin typeface="Open Sans" panose="020B0606030504020204"/>
              </a:rPr>
              <a:t>Staff Attorney</a:t>
            </a:r>
          </a:p>
          <a:p>
            <a:pPr marL="0" indent="0" algn="ctr">
              <a:buFont typeface="Arial" charset="0"/>
              <a:buNone/>
            </a:pPr>
            <a:r>
              <a:rPr lang="en-US" sz="3200" dirty="0">
                <a:latin typeface="Open Sans" panose="020B0606030504020204"/>
              </a:rPr>
              <a:t>Community Legal Aid Society, Inc.</a:t>
            </a:r>
          </a:p>
          <a:p>
            <a:pPr marL="0" indent="0" algn="ctr">
              <a:buFont typeface="Arial" charset="0"/>
              <a:buNone/>
            </a:pPr>
            <a:r>
              <a:rPr lang="en-US" sz="3200" dirty="0">
                <a:latin typeface="Open Sans" panose="020B0606030504020204"/>
              </a:rPr>
              <a:t>100 W. 10</a:t>
            </a:r>
            <a:r>
              <a:rPr lang="en-US" sz="3200" baseline="30000" dirty="0">
                <a:latin typeface="Open Sans" panose="020B0606030504020204"/>
              </a:rPr>
              <a:t>th</a:t>
            </a:r>
            <a:r>
              <a:rPr lang="en-US" sz="3200" dirty="0">
                <a:latin typeface="Open Sans" panose="020B0606030504020204"/>
              </a:rPr>
              <a:t> Street</a:t>
            </a:r>
          </a:p>
          <a:p>
            <a:pPr marL="0" indent="0" algn="ctr">
              <a:buFont typeface="Arial" charset="0"/>
              <a:buNone/>
            </a:pPr>
            <a:r>
              <a:rPr lang="en-US" sz="3200" dirty="0">
                <a:latin typeface="Open Sans" panose="020B0606030504020204"/>
              </a:rPr>
              <a:t>Suite 801</a:t>
            </a:r>
          </a:p>
          <a:p>
            <a:pPr marL="0" indent="0" algn="ctr">
              <a:buFont typeface="Arial" charset="0"/>
              <a:buNone/>
            </a:pPr>
            <a:r>
              <a:rPr lang="en-US" sz="3200" dirty="0">
                <a:latin typeface="Open Sans" panose="020B0606030504020204"/>
              </a:rPr>
              <a:t>Wilmington, DE 19801</a:t>
            </a:r>
          </a:p>
          <a:p>
            <a:pPr marL="0" indent="0" algn="ctr">
              <a:buFont typeface="Arial" charset="0"/>
              <a:buNone/>
            </a:pPr>
            <a:r>
              <a:rPr lang="en-US" sz="3200" dirty="0">
                <a:latin typeface="Open Sans" panose="020B0606030504020204"/>
              </a:rPr>
              <a:t>302-575-0660</a:t>
            </a:r>
          </a:p>
          <a:p>
            <a:pPr marL="0" indent="0" algn="ctr">
              <a:buFont typeface="Arial" charset="0"/>
              <a:buNone/>
            </a:pPr>
            <a:r>
              <a:rPr lang="en-US" sz="3200" dirty="0">
                <a:latin typeface="Open Sans" panose="020B0606030504020204"/>
              </a:rPr>
              <a:t> ext. 265</a:t>
            </a:r>
          </a:p>
          <a:p>
            <a:pPr marL="0" indent="0" algn="ctr">
              <a:buFont typeface="Arial" charset="0"/>
              <a:buNone/>
            </a:pPr>
            <a:r>
              <a:rPr lang="en-US" sz="3200" dirty="0">
                <a:latin typeface="Open Sans" panose="020B0606030504020204"/>
              </a:rPr>
              <a:t>Fax 302-575-0840</a:t>
            </a:r>
          </a:p>
          <a:p>
            <a:pPr marL="0" indent="0" algn="ctr">
              <a:buFont typeface="Arial" charset="0"/>
              <a:buNone/>
            </a:pPr>
            <a:r>
              <a:rPr lang="en-US" sz="3200" dirty="0">
                <a:solidFill>
                  <a:srgbClr val="FF0000"/>
                </a:solidFill>
                <a:latin typeface="Open Sans" panose="020B0606030504020204"/>
                <a:hlinkClick r:id="rId2">
                  <a:extLst>
                    <a:ext uri="{A12FA001-AC4F-418D-AE19-62706E023703}">
                      <ahyp:hlinkClr xmlns:ahyp="http://schemas.microsoft.com/office/drawing/2018/hyperlinkcolor" xmlns="" val="tx"/>
                    </a:ext>
                  </a:extLst>
                </a:hlinkClick>
              </a:rPr>
              <a:t>tsierzega@declasi.org</a:t>
            </a:r>
            <a:endParaRPr lang="en-US" sz="3200" dirty="0">
              <a:solidFill>
                <a:srgbClr val="FF0000"/>
              </a:solidFill>
              <a:latin typeface="Open Sans" panose="020B0606030504020204"/>
            </a:endParaRPr>
          </a:p>
          <a:p>
            <a:pPr marL="0" indent="0" algn="ctr">
              <a:buFont typeface="Arial" charset="0"/>
              <a:buNone/>
            </a:pPr>
            <a:endParaRPr lang="en-US" dirty="0"/>
          </a:p>
          <a:p>
            <a:endParaRPr lang="en-US" dirty="0"/>
          </a:p>
        </p:txBody>
      </p:sp>
      <p:sp>
        <p:nvSpPr>
          <p:cNvPr id="10" name="TextBox 9">
            <a:extLst>
              <a:ext uri="{FF2B5EF4-FFF2-40B4-BE49-F238E27FC236}">
                <a16:creationId xmlns:a16="http://schemas.microsoft.com/office/drawing/2014/main" id="{44DB4847-098D-4A07-85D4-796ABF614017}"/>
              </a:ext>
            </a:extLst>
          </p:cNvPr>
          <p:cNvSpPr txBox="1"/>
          <p:nvPr/>
        </p:nvSpPr>
        <p:spPr>
          <a:xfrm>
            <a:off x="2895600" y="501599"/>
            <a:ext cx="3657600" cy="769441"/>
          </a:xfrm>
          <a:prstGeom prst="rect">
            <a:avLst/>
          </a:prstGeom>
          <a:noFill/>
        </p:spPr>
        <p:txBody>
          <a:bodyPr wrap="square" rtlCol="0">
            <a:spAutoFit/>
          </a:bodyPr>
          <a:lstStyle/>
          <a:p>
            <a:r>
              <a:rPr lang="en-US" sz="4400" dirty="0">
                <a:latin typeface="Open Sans" panose="020B0606030504020204"/>
              </a:rPr>
              <a:t>Contact Info</a:t>
            </a:r>
            <a:r>
              <a:rPr lang="en-US" dirty="0">
                <a:latin typeface="Open Sans" panose="020B0606030504020204"/>
              </a:rPr>
              <a:t> </a:t>
            </a:r>
          </a:p>
        </p:txBody>
      </p:sp>
    </p:spTree>
    <p:extLst>
      <p:ext uri="{BB962C8B-B14F-4D97-AF65-F5344CB8AC3E}">
        <p14:creationId xmlns:p14="http://schemas.microsoft.com/office/powerpoint/2010/main" val="2006876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4633-6E08-486A-ADCB-3AC06EC2A404}"/>
              </a:ext>
            </a:extLst>
          </p:cNvPr>
          <p:cNvSpPr>
            <a:spLocks noGrp="1"/>
          </p:cNvSpPr>
          <p:nvPr>
            <p:ph type="title"/>
          </p:nvPr>
        </p:nvSpPr>
        <p:spPr>
          <a:xfrm>
            <a:off x="152400" y="407988"/>
            <a:ext cx="8686800" cy="1039812"/>
          </a:xfrm>
        </p:spPr>
        <p:txBody>
          <a:bodyPr>
            <a:normAutofit/>
          </a:bodyPr>
          <a:lstStyle/>
          <a:p>
            <a:pPr algn="ctr"/>
            <a:r>
              <a:rPr lang="en-US" sz="3000" cap="none" dirty="0">
                <a:latin typeface="Open Sans" panose="020B0606030504020204"/>
              </a:rPr>
              <a:t>About Community Legal Aid ​Society, Inc. (CLASI)</a:t>
            </a:r>
          </a:p>
        </p:txBody>
      </p:sp>
      <p:sp>
        <p:nvSpPr>
          <p:cNvPr id="3" name="Content Placeholder 2">
            <a:extLst>
              <a:ext uri="{FF2B5EF4-FFF2-40B4-BE49-F238E27FC236}">
                <a16:creationId xmlns:a16="http://schemas.microsoft.com/office/drawing/2014/main" id="{8D2BFA01-B776-4606-A781-5748E001061E}"/>
              </a:ext>
            </a:extLst>
          </p:cNvPr>
          <p:cNvSpPr>
            <a:spLocks noGrp="1"/>
          </p:cNvSpPr>
          <p:nvPr>
            <p:ph idx="1"/>
          </p:nvPr>
        </p:nvSpPr>
        <p:spPr/>
        <p:txBody>
          <a:bodyPr/>
          <a:lstStyle/>
          <a:p>
            <a:pPr marL="0" indent="0">
              <a:buNone/>
            </a:pPr>
            <a:r>
              <a:rPr lang="en-US" b="0" i="0" u="none" strike="noStrike" dirty="0">
                <a:solidFill>
                  <a:srgbClr val="000000"/>
                </a:solidFill>
                <a:effectLst/>
                <a:latin typeface="Open Sans" panose="020B0606030504020204"/>
              </a:rPr>
              <a:t>Community Legal Aid Society, Inc. (CLASI) is a statewide, nonprofit law firm whose mission is to combat injustice through creative and persistent advocacy on behalf of vulnerable and underserved Delawareans.  CLASI is also Delaware’s designated Protection and Advocacy agency for individuals with disabilities. </a:t>
            </a:r>
            <a:r>
              <a:rPr lang="en-US" b="0" i="0" dirty="0">
                <a:solidFill>
                  <a:srgbClr val="000000"/>
                </a:solidFill>
                <a:effectLst/>
                <a:latin typeface="Open Sans" panose="020B0606030504020204"/>
              </a:rPr>
              <a:t>​</a:t>
            </a:r>
            <a:endParaRPr lang="en-US" dirty="0">
              <a:latin typeface="Open Sans" panose="020B0606030504020204"/>
            </a:endParaRPr>
          </a:p>
          <a:p>
            <a:pPr marL="0" indent="0">
              <a:buNone/>
            </a:pPr>
            <a:endParaRPr lang="en-US" dirty="0"/>
          </a:p>
        </p:txBody>
      </p:sp>
      <p:sp>
        <p:nvSpPr>
          <p:cNvPr id="4" name="Slide Number Placeholder 3">
            <a:extLst>
              <a:ext uri="{FF2B5EF4-FFF2-40B4-BE49-F238E27FC236}">
                <a16:creationId xmlns:a16="http://schemas.microsoft.com/office/drawing/2014/main" id="{52D00EC5-B79F-4103-B72F-34215157DE99}"/>
              </a:ext>
            </a:extLst>
          </p:cNvPr>
          <p:cNvSpPr>
            <a:spLocks noGrp="1"/>
          </p:cNvSpPr>
          <p:nvPr>
            <p:ph type="sldNum" sz="quarter" idx="12"/>
          </p:nvPr>
        </p:nvSpPr>
        <p:spPr/>
        <p:txBody>
          <a:bodyPr/>
          <a:lstStyle/>
          <a:p>
            <a:fld id="{7113C456-7281-4EB8-9DFB-1546325892BF}" type="slidenum">
              <a:rPr lang="en-US" smtClean="0">
                <a:latin typeface="Open Sans" panose="020B0606030504020204"/>
              </a:rPr>
              <a:t>4</a:t>
            </a:fld>
            <a:endParaRPr lang="en-US" dirty="0">
              <a:latin typeface="Open Sans" panose="020B0606030504020204"/>
            </a:endParaRPr>
          </a:p>
        </p:txBody>
      </p:sp>
      <p:pic>
        <p:nvPicPr>
          <p:cNvPr id="6" name="Picture 2">
            <a:extLst>
              <a:ext uri="{FF2B5EF4-FFF2-40B4-BE49-F238E27FC236}">
                <a16:creationId xmlns:a16="http://schemas.microsoft.com/office/drawing/2014/main" id="{2C16A919-7F7C-4286-99E5-A1791D5035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9274" y="4326562"/>
            <a:ext cx="1145453" cy="1230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a:extLst>
              <a:ext uri="{FF2B5EF4-FFF2-40B4-BE49-F238E27FC236}">
                <a16:creationId xmlns:a16="http://schemas.microsoft.com/office/drawing/2014/main" id="{ABDF6935-0D19-486D-9D19-B1EB9E05AEFE}"/>
              </a:ext>
            </a:extLst>
          </p:cNvPr>
          <p:cNvSpPr>
            <a:spLocks noGrp="1"/>
          </p:cNvSpPr>
          <p:nvPr>
            <p:ph type="ftr" sz="quarter" idx="11"/>
          </p:nvPr>
        </p:nvSpPr>
        <p:spPr>
          <a:xfrm>
            <a:off x="2743200" y="6356350"/>
            <a:ext cx="3505200" cy="365125"/>
          </a:xfrm>
        </p:spPr>
        <p:txBody>
          <a:bodyPr/>
          <a:lstStyle/>
          <a:p>
            <a:r>
              <a:rPr lang="en-US">
                <a:latin typeface="Open Sans" panose="020B0606030504020204"/>
              </a:rPr>
              <a:t>CLASI Introduction to Fair Housing February 2021</a:t>
            </a:r>
            <a:endParaRPr lang="en-US" dirty="0">
              <a:latin typeface="Open Sans" panose="020B0606030504020204"/>
            </a:endParaRPr>
          </a:p>
        </p:txBody>
      </p:sp>
    </p:spTree>
    <p:extLst>
      <p:ext uri="{BB962C8B-B14F-4D97-AF65-F5344CB8AC3E}">
        <p14:creationId xmlns:p14="http://schemas.microsoft.com/office/powerpoint/2010/main" val="513044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cap="none" dirty="0">
                <a:solidFill>
                  <a:schemeClr val="accent1">
                    <a:lumMod val="75000"/>
                  </a:schemeClr>
                </a:solidFill>
                <a:latin typeface="Open Sans" panose="020B0606030504020204"/>
              </a:rPr>
              <a:t>What Is Fair Housing? </a:t>
            </a:r>
          </a:p>
        </p:txBody>
      </p:sp>
      <p:sp>
        <p:nvSpPr>
          <p:cNvPr id="3" name="Content Placeholder 2"/>
          <p:cNvSpPr>
            <a:spLocks noGrp="1"/>
          </p:cNvSpPr>
          <p:nvPr>
            <p:ph idx="1"/>
          </p:nvPr>
        </p:nvSpPr>
        <p:spPr>
          <a:xfrm>
            <a:off x="529883" y="3430058"/>
            <a:ext cx="8229600" cy="1575137"/>
          </a:xfrm>
        </p:spPr>
        <p:txBody>
          <a:bodyPr numCol="2" rtlCol="0">
            <a:noAutofit/>
          </a:bodyPr>
          <a:lstStyle/>
          <a:p>
            <a:pPr marL="640080" lvl="1" fontAlgn="auto">
              <a:spcAft>
                <a:spcPts val="0"/>
              </a:spcAft>
              <a:buFont typeface="Arial" pitchFamily="34" charset="0"/>
              <a:buChar char="•"/>
              <a:defRPr/>
            </a:pPr>
            <a:r>
              <a:rPr lang="en-US" sz="2200" dirty="0">
                <a:latin typeface="Open Sans" panose="020B0606030504020204"/>
              </a:rPr>
              <a:t>Race</a:t>
            </a:r>
          </a:p>
          <a:p>
            <a:pPr marL="640080" lvl="1" fontAlgn="auto">
              <a:spcAft>
                <a:spcPts val="0"/>
              </a:spcAft>
              <a:buFont typeface="Arial" pitchFamily="34" charset="0"/>
              <a:buChar char="•"/>
              <a:defRPr/>
            </a:pPr>
            <a:r>
              <a:rPr lang="en-US" sz="2200" dirty="0">
                <a:latin typeface="Open Sans" panose="020B0606030504020204"/>
              </a:rPr>
              <a:t>Color </a:t>
            </a:r>
          </a:p>
          <a:p>
            <a:pPr marL="640080" lvl="1" fontAlgn="auto">
              <a:spcAft>
                <a:spcPts val="0"/>
              </a:spcAft>
              <a:buFont typeface="Arial" pitchFamily="34" charset="0"/>
              <a:buChar char="•"/>
              <a:defRPr/>
            </a:pPr>
            <a:r>
              <a:rPr lang="en-US" sz="2200" dirty="0">
                <a:latin typeface="Open Sans" panose="020B0606030504020204"/>
              </a:rPr>
              <a:t>Religion </a:t>
            </a:r>
          </a:p>
          <a:p>
            <a:pPr marL="640080" lvl="1" fontAlgn="auto">
              <a:spcAft>
                <a:spcPts val="0"/>
              </a:spcAft>
              <a:buFont typeface="Arial" pitchFamily="34" charset="0"/>
              <a:buChar char="•"/>
              <a:defRPr/>
            </a:pPr>
            <a:r>
              <a:rPr lang="en-US" sz="2200" dirty="0">
                <a:latin typeface="Open Sans" panose="020B0606030504020204"/>
              </a:rPr>
              <a:t>National origin </a:t>
            </a:r>
          </a:p>
          <a:p>
            <a:pPr marL="640080" lvl="1" fontAlgn="auto">
              <a:spcAft>
                <a:spcPts val="0"/>
              </a:spcAft>
              <a:buFont typeface="Arial" pitchFamily="34" charset="0"/>
              <a:buChar char="•"/>
              <a:defRPr/>
            </a:pPr>
            <a:r>
              <a:rPr lang="en-US" sz="2200" dirty="0">
                <a:latin typeface="Open Sans" panose="020B0606030504020204"/>
              </a:rPr>
              <a:t>Gender</a:t>
            </a:r>
          </a:p>
          <a:p>
            <a:pPr marL="640080" lvl="1" fontAlgn="auto">
              <a:spcAft>
                <a:spcPts val="0"/>
              </a:spcAft>
              <a:buFont typeface="Arial" pitchFamily="34" charset="0"/>
              <a:buChar char="•"/>
              <a:defRPr/>
            </a:pPr>
            <a:r>
              <a:rPr lang="en-US" sz="2200" dirty="0">
                <a:latin typeface="Open Sans" panose="020B0606030504020204"/>
              </a:rPr>
              <a:t>Disability</a:t>
            </a:r>
          </a:p>
          <a:p>
            <a:pPr marL="640080" lvl="1" fontAlgn="auto">
              <a:spcAft>
                <a:spcPts val="0"/>
              </a:spcAft>
              <a:buFont typeface="Arial" pitchFamily="34" charset="0"/>
              <a:buChar char="•"/>
              <a:defRPr/>
            </a:pPr>
            <a:r>
              <a:rPr lang="en-US" sz="2200" dirty="0">
                <a:latin typeface="Open Sans" panose="020B0606030504020204"/>
              </a:rPr>
              <a:t>Familial status (presence of children)</a:t>
            </a:r>
          </a:p>
        </p:txBody>
      </p:sp>
      <p:sp>
        <p:nvSpPr>
          <p:cNvPr id="40963" name="TextBox 4"/>
          <p:cNvSpPr txBox="1">
            <a:spLocks noChangeArrowheads="1"/>
          </p:cNvSpPr>
          <p:nvPr/>
        </p:nvSpPr>
        <p:spPr bwMode="auto">
          <a:xfrm>
            <a:off x="533400" y="1828800"/>
            <a:ext cx="8001000" cy="1200150"/>
          </a:xfrm>
          <a:prstGeom prst="rect">
            <a:avLst/>
          </a:prstGeom>
          <a:noFill/>
          <a:ln w="9525">
            <a:noFill/>
            <a:miter lim="800000"/>
            <a:headEnd/>
            <a:tailEnd/>
          </a:ln>
        </p:spPr>
        <p:txBody>
          <a:bodyPr>
            <a:spAutoFit/>
          </a:bodyPr>
          <a:lstStyle/>
          <a:p>
            <a:pPr marL="342900" indent="-228600">
              <a:spcBef>
                <a:spcPct val="20000"/>
              </a:spcBef>
              <a:buClr>
                <a:srgbClr val="93A299"/>
              </a:buClr>
              <a:buFont typeface="Arial" charset="0"/>
              <a:buChar char="•"/>
            </a:pPr>
            <a:r>
              <a:rPr lang="en-US" sz="2400" dirty="0">
                <a:solidFill>
                  <a:srgbClr val="564B3C"/>
                </a:solidFill>
                <a:latin typeface="Open Sans" panose="020B0606030504020204"/>
              </a:rPr>
              <a:t>The Fair Housing Act is a federal law that makes it unlawful to discriminate against people in housing transactions based on:</a:t>
            </a:r>
          </a:p>
        </p:txBody>
      </p:sp>
      <p:sp>
        <p:nvSpPr>
          <p:cNvPr id="40964" name="TextBox 6"/>
          <p:cNvSpPr txBox="1">
            <a:spLocks noChangeArrowheads="1"/>
          </p:cNvSpPr>
          <p:nvPr/>
        </p:nvSpPr>
        <p:spPr bwMode="auto">
          <a:xfrm>
            <a:off x="723900" y="4820251"/>
            <a:ext cx="7620000" cy="369888"/>
          </a:xfrm>
          <a:prstGeom prst="rect">
            <a:avLst/>
          </a:prstGeom>
          <a:noFill/>
          <a:ln w="9525">
            <a:noFill/>
            <a:miter lim="800000"/>
            <a:headEnd/>
            <a:tailEnd/>
          </a:ln>
        </p:spPr>
        <p:txBody>
          <a:bodyPr>
            <a:spAutoFit/>
          </a:bodyPr>
          <a:lstStyle/>
          <a:p>
            <a:endParaRPr lang="en-US">
              <a:latin typeface="Century Gothic" pitchFamily="34" charset="0"/>
            </a:endParaRPr>
          </a:p>
        </p:txBody>
      </p:sp>
      <p:sp>
        <p:nvSpPr>
          <p:cNvPr id="40965" name="Footer Placeholder 10"/>
          <p:cNvSpPr>
            <a:spLocks noGrp="1"/>
          </p:cNvSpPr>
          <p:nvPr>
            <p:ph type="ftr" sz="quarter" idx="11"/>
          </p:nvPr>
        </p:nvSpPr>
        <p:spPr bwMode="auto">
          <a:xfrm>
            <a:off x="419100" y="6051550"/>
            <a:ext cx="8229600" cy="609600"/>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latin typeface="Open Sans" panose="020B0606030504020204"/>
                <a:cs typeface="Arial" charset="0"/>
              </a:rPr>
              <a:t>CLASI Introduction to Fair Housing February 2021</a:t>
            </a:r>
            <a:endParaRPr lang="en-US" dirty="0">
              <a:latin typeface="Open Sans" panose="020B0606030504020204"/>
              <a:cs typeface="Arial" charset="0"/>
            </a:endParaRPr>
          </a:p>
        </p:txBody>
      </p:sp>
      <p:pic>
        <p:nvPicPr>
          <p:cNvPr id="40966" name="Picture 2" descr="C:\Users\klentz\AppData\Local\Microsoft\Windows\Temporary Internet Files\Content.IE5\8AC8J8V6\equalhousinglogo[1].jpg"/>
          <p:cNvPicPr>
            <a:picLocks noChangeAspect="1" noChangeArrowheads="1"/>
          </p:cNvPicPr>
          <p:nvPr/>
        </p:nvPicPr>
        <p:blipFill>
          <a:blip r:embed="rId2"/>
          <a:srcRect/>
          <a:stretch>
            <a:fillRect/>
          </a:stretch>
        </p:blipFill>
        <p:spPr bwMode="auto">
          <a:xfrm>
            <a:off x="7548563" y="338138"/>
            <a:ext cx="1214437" cy="1185862"/>
          </a:xfrm>
          <a:prstGeom prst="rect">
            <a:avLst/>
          </a:prstGeom>
          <a:noFill/>
          <a:ln w="9525">
            <a:noFill/>
            <a:miter lim="800000"/>
            <a:headEnd/>
            <a:tailEnd/>
          </a:ln>
        </p:spPr>
      </p:pic>
      <p:sp>
        <p:nvSpPr>
          <p:cNvPr id="4" name="Slide Number Placeholder 3">
            <a:extLst>
              <a:ext uri="{FF2B5EF4-FFF2-40B4-BE49-F238E27FC236}">
                <a16:creationId xmlns:a16="http://schemas.microsoft.com/office/drawing/2014/main" id="{6C94FC47-085B-49E7-A83F-E0CB407344EC}"/>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5</a:t>
            </a:fld>
            <a:endParaRPr lang="en-US" dirty="0">
              <a:latin typeface="Open Sans" panose="020B060603050402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a:rPr>
              <a:t>What Is Fair Housing?</a:t>
            </a:r>
          </a:p>
        </p:txBody>
      </p:sp>
      <p:sp>
        <p:nvSpPr>
          <p:cNvPr id="41986" name="Content Placeholder 2"/>
          <p:cNvSpPr>
            <a:spLocks noGrp="1"/>
          </p:cNvSpPr>
          <p:nvPr>
            <p:ph idx="1"/>
          </p:nvPr>
        </p:nvSpPr>
        <p:spPr>
          <a:xfrm>
            <a:off x="917575" y="1936750"/>
            <a:ext cx="7613650" cy="3886200"/>
          </a:xfrm>
        </p:spPr>
        <p:txBody>
          <a:bodyPr/>
          <a:lstStyle/>
          <a:p>
            <a:pPr marL="285750" indent="-285750">
              <a:spcBef>
                <a:spcPct val="0"/>
              </a:spcBef>
              <a:buClr>
                <a:srgbClr val="786C71"/>
              </a:buClr>
            </a:pPr>
            <a:r>
              <a:rPr lang="en-US" dirty="0">
                <a:solidFill>
                  <a:srgbClr val="564B3C"/>
                </a:solidFill>
                <a:latin typeface="Open Sans"/>
              </a:rPr>
              <a:t>Delaware also has a Fair Housing Act which covers the same federal protected classes and includes additional protections:</a:t>
            </a:r>
          </a:p>
          <a:p>
            <a:pPr marL="285750" indent="-285750">
              <a:spcBef>
                <a:spcPct val="0"/>
              </a:spcBef>
              <a:buClr>
                <a:srgbClr val="786C71"/>
              </a:buClr>
            </a:pPr>
            <a:endParaRPr lang="en-US" dirty="0">
              <a:solidFill>
                <a:srgbClr val="564B3C"/>
              </a:solidFill>
            </a:endParaRPr>
          </a:p>
          <a:p>
            <a:pPr marL="285750" indent="-285750">
              <a:spcBef>
                <a:spcPct val="0"/>
              </a:spcBef>
              <a:buClr>
                <a:srgbClr val="786C71"/>
              </a:buClr>
            </a:pPr>
            <a:endParaRPr lang="en-US" dirty="0">
              <a:solidFill>
                <a:srgbClr val="564B3C"/>
              </a:solidFill>
            </a:endParaRPr>
          </a:p>
        </p:txBody>
      </p:sp>
      <p:sp>
        <p:nvSpPr>
          <p:cNvPr id="5" name="Rectangle 4"/>
          <p:cNvSpPr/>
          <p:nvPr/>
        </p:nvSpPr>
        <p:spPr>
          <a:xfrm>
            <a:off x="1752600" y="3405187"/>
            <a:ext cx="5715000" cy="2326791"/>
          </a:xfrm>
          <a:prstGeom prst="rect">
            <a:avLst/>
          </a:prstGeom>
        </p:spPr>
        <p:txBody>
          <a:bodyPr wrap="square" numCol="2">
            <a:spAutoFit/>
          </a:bodyPr>
          <a:lstStyle/>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Age (18 and above)</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Creed </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Martial Status</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Sexual Orientation</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Gender Identity</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Source of Income</a:t>
            </a:r>
          </a:p>
        </p:txBody>
      </p:sp>
      <p:pic>
        <p:nvPicPr>
          <p:cNvPr id="4098" name="Picture 2" descr="C:\Users\klentz\AppData\Local\Microsoft\Windows\Temporary Internet Files\Content.IE5\8AC8J8V6\LGBT_flag_map_of_Delaware.svg[1].png"/>
          <p:cNvPicPr>
            <a:picLocks noChangeAspect="1" noChangeArrowheads="1"/>
          </p:cNvPicPr>
          <p:nvPr/>
        </p:nvPicPr>
        <p:blipFill>
          <a:blip r:embed="rId2" cstate="print"/>
          <a:srcRect/>
          <a:stretch>
            <a:fillRect/>
          </a:stretch>
        </p:blipFill>
        <p:spPr bwMode="auto">
          <a:xfrm flipH="1">
            <a:off x="304800" y="3745908"/>
            <a:ext cx="1215304" cy="2892875"/>
          </a:xfrm>
          <a:prstGeom prst="rect">
            <a:avLst/>
          </a:prstGeom>
          <a:noFill/>
          <a:scene3d>
            <a:camera prst="orthographicFront">
              <a:rot lat="0" lon="10800000" rev="0"/>
            </a:camera>
            <a:lightRig rig="threePt" dir="t"/>
          </a:scene3d>
        </p:spPr>
      </p:pic>
      <p:sp>
        <p:nvSpPr>
          <p:cNvPr id="2" name="Footer Placeholder 1">
            <a:extLst>
              <a:ext uri="{FF2B5EF4-FFF2-40B4-BE49-F238E27FC236}">
                <a16:creationId xmlns:a16="http://schemas.microsoft.com/office/drawing/2014/main" id="{345CADB2-0A9E-4760-A484-75CAAC121B08}"/>
              </a:ext>
            </a:extLst>
          </p:cNvPr>
          <p:cNvSpPr>
            <a:spLocks noGrp="1"/>
          </p:cNvSpPr>
          <p:nvPr>
            <p:ph type="ftr" sz="quarter" idx="11"/>
          </p:nvPr>
        </p:nvSpPr>
        <p:spPr>
          <a:xfrm>
            <a:off x="3124200" y="6356350"/>
            <a:ext cx="3200400" cy="365125"/>
          </a:xfrm>
        </p:spPr>
        <p:txBody>
          <a:bodyPr/>
          <a:lstStyle/>
          <a:p>
            <a:pPr>
              <a:defRPr/>
            </a:pPr>
            <a:r>
              <a:rPr lang="en-US"/>
              <a:t>CLASI Introduction to Fair Housing February 2021</a:t>
            </a:r>
            <a:endParaRPr lang="en-US" dirty="0"/>
          </a:p>
        </p:txBody>
      </p:sp>
      <p:sp>
        <p:nvSpPr>
          <p:cNvPr id="3" name="Slide Number Placeholder 2">
            <a:extLst>
              <a:ext uri="{FF2B5EF4-FFF2-40B4-BE49-F238E27FC236}">
                <a16:creationId xmlns:a16="http://schemas.microsoft.com/office/drawing/2014/main" id="{6B3DE01C-AFB3-4930-88CE-BE345DC290B9}"/>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6</a:t>
            </a:fld>
            <a:endParaRPr lang="en-US" dirty="0">
              <a:latin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78CC-5C47-4C06-9079-4F91933B6DC5}"/>
              </a:ext>
            </a:extLst>
          </p:cNvPr>
          <p:cNvSpPr>
            <a:spLocks noGrp="1"/>
          </p:cNvSpPr>
          <p:nvPr>
            <p:ph type="title"/>
          </p:nvPr>
        </p:nvSpPr>
        <p:spPr/>
        <p:txBody>
          <a:bodyPr/>
          <a:lstStyle/>
          <a:p>
            <a:r>
              <a:rPr lang="en-US" cap="none" dirty="0">
                <a:latin typeface="Open Sans" panose="020B0606030504020204"/>
              </a:rPr>
              <a:t>Fair Housing Enforcement</a:t>
            </a:r>
          </a:p>
        </p:txBody>
      </p:sp>
      <p:sp>
        <p:nvSpPr>
          <p:cNvPr id="3" name="Content Placeholder 2">
            <a:extLst>
              <a:ext uri="{FF2B5EF4-FFF2-40B4-BE49-F238E27FC236}">
                <a16:creationId xmlns:a16="http://schemas.microsoft.com/office/drawing/2014/main" id="{8A0B401C-D058-4154-AD4F-174C5DAD98C4}"/>
              </a:ext>
            </a:extLst>
          </p:cNvPr>
          <p:cNvSpPr>
            <a:spLocks noGrp="1"/>
          </p:cNvSpPr>
          <p:nvPr>
            <p:ph idx="1"/>
          </p:nvPr>
        </p:nvSpPr>
        <p:spPr>
          <a:xfrm>
            <a:off x="609600" y="1752600"/>
            <a:ext cx="8077200" cy="4697412"/>
          </a:xfrm>
        </p:spPr>
        <p:txBody>
          <a:bodyPr/>
          <a:lstStyle/>
          <a:p>
            <a:r>
              <a:rPr lang="en-US" dirty="0">
                <a:latin typeface="Open Sans" panose="020B0606030504020204"/>
              </a:rPr>
              <a:t>Administrative Complaint with Delaware Division of Human Relations (DHR) and U.S. Department of Housing and Urban Development (HUD)</a:t>
            </a:r>
          </a:p>
          <a:p>
            <a:pPr marL="114300" indent="0">
              <a:buNone/>
            </a:pPr>
            <a:r>
              <a:rPr lang="en-US">
                <a:latin typeface="Open Sans" panose="020B0606030504020204"/>
              </a:rPr>
              <a:t>   How </a:t>
            </a:r>
            <a:r>
              <a:rPr lang="en-US" dirty="0">
                <a:latin typeface="Open Sans" panose="020B0606030504020204"/>
              </a:rPr>
              <a:t>to file a complaint:</a:t>
            </a:r>
          </a:p>
          <a:p>
            <a:pPr marL="114300" indent="0" algn="ctr">
              <a:buNone/>
            </a:pPr>
            <a:r>
              <a:rPr lang="en-US" dirty="0">
                <a:latin typeface="Open Sans" panose="020B0606030504020204"/>
                <a:hlinkClick r:id="rId2"/>
              </a:rPr>
              <a:t>https://statehumanrelations.delaware.gov/fair-housing-information-center/how-to-file-a-complaint/</a:t>
            </a:r>
            <a:endParaRPr lang="en-US" dirty="0">
              <a:latin typeface="Open Sans" panose="020B0606030504020204"/>
            </a:endParaRPr>
          </a:p>
          <a:p>
            <a:r>
              <a:rPr lang="en-US" dirty="0">
                <a:latin typeface="Open Sans" panose="020B0606030504020204"/>
              </a:rPr>
              <a:t>Federal lawsuit</a:t>
            </a:r>
          </a:p>
          <a:p>
            <a:r>
              <a:rPr lang="en-US" b="1" dirty="0">
                <a:solidFill>
                  <a:srgbClr val="000000"/>
                </a:solidFill>
                <a:effectLst/>
                <a:latin typeface="Open Sans" panose="020B0606030504020204"/>
              </a:rPr>
              <a:t>The deadline  (“</a:t>
            </a:r>
            <a:r>
              <a:rPr lang="en-US" b="1" dirty="0">
                <a:solidFill>
                  <a:srgbClr val="000000"/>
                </a:solidFill>
                <a:latin typeface="Open Sans" panose="020B0606030504020204"/>
              </a:rPr>
              <a:t>s</a:t>
            </a:r>
            <a:r>
              <a:rPr lang="en-US" b="1" dirty="0">
                <a:solidFill>
                  <a:srgbClr val="000000"/>
                </a:solidFill>
                <a:effectLst/>
                <a:latin typeface="Open Sans" panose="020B0606030504020204"/>
              </a:rPr>
              <a:t>tatute of limitations”) to file a Fair Housing discrimination complaint  with DHR is </a:t>
            </a:r>
            <a:r>
              <a:rPr lang="en-US" b="1" dirty="0">
                <a:solidFill>
                  <a:srgbClr val="000000"/>
                </a:solidFill>
                <a:latin typeface="Open Sans" panose="020B0606030504020204"/>
              </a:rPr>
              <a:t>one</a:t>
            </a:r>
            <a:r>
              <a:rPr lang="en-US" b="1" dirty="0">
                <a:solidFill>
                  <a:srgbClr val="000000"/>
                </a:solidFill>
                <a:effectLst/>
                <a:latin typeface="Open Sans" panose="020B0606030504020204"/>
              </a:rPr>
              <a:t> year from the most recent action.  Two years to file in federal court.</a:t>
            </a:r>
            <a:endParaRPr lang="en-US" b="1" dirty="0">
              <a:latin typeface="Open Sans" panose="020B0606030504020204"/>
            </a:endParaRPr>
          </a:p>
          <a:p>
            <a:endParaRPr lang="en-US" dirty="0">
              <a:latin typeface="Open Sans" panose="020B0606030504020204"/>
            </a:endParaRPr>
          </a:p>
          <a:p>
            <a:endParaRPr lang="en-US" dirty="0">
              <a:latin typeface="Open Sans" panose="020B0606030504020204"/>
            </a:endParaRPr>
          </a:p>
        </p:txBody>
      </p:sp>
      <p:sp>
        <p:nvSpPr>
          <p:cNvPr id="4" name="Footer Placeholder 3">
            <a:extLst>
              <a:ext uri="{FF2B5EF4-FFF2-40B4-BE49-F238E27FC236}">
                <a16:creationId xmlns:a16="http://schemas.microsoft.com/office/drawing/2014/main" id="{3CEA58F9-D07D-4709-B42D-393CB46367D6}"/>
              </a:ext>
            </a:extLst>
          </p:cNvPr>
          <p:cNvSpPr>
            <a:spLocks noGrp="1"/>
          </p:cNvSpPr>
          <p:nvPr>
            <p:ph type="ftr" sz="quarter" idx="11"/>
          </p:nvPr>
        </p:nvSpPr>
        <p:spPr/>
        <p:txBody>
          <a:bodyPr/>
          <a:lstStyle/>
          <a:p>
            <a:pPr>
              <a:defRPr/>
            </a:pPr>
            <a:r>
              <a:rPr lang="en-US"/>
              <a:t>CLASI Introduction to Fair Housing February 2021</a:t>
            </a:r>
          </a:p>
        </p:txBody>
      </p:sp>
      <p:sp>
        <p:nvSpPr>
          <p:cNvPr id="5" name="Slide Number Placeholder 4">
            <a:extLst>
              <a:ext uri="{FF2B5EF4-FFF2-40B4-BE49-F238E27FC236}">
                <a16:creationId xmlns:a16="http://schemas.microsoft.com/office/drawing/2014/main" id="{5BC90690-B168-4A71-A079-49B7D855C116}"/>
              </a:ext>
            </a:extLst>
          </p:cNvPr>
          <p:cNvSpPr>
            <a:spLocks noGrp="1"/>
          </p:cNvSpPr>
          <p:nvPr>
            <p:ph type="sldNum" sz="quarter" idx="12"/>
          </p:nvPr>
        </p:nvSpPr>
        <p:spPr/>
        <p:txBody>
          <a:bodyPr/>
          <a:lstStyle/>
          <a:p>
            <a:pPr>
              <a:defRPr/>
            </a:pPr>
            <a:fld id="{54E07E6C-F409-48E3-9977-1F4E342AAC8B}" type="slidenum">
              <a:rPr lang="en-US" smtClean="0"/>
              <a:pPr>
                <a:defRPr/>
              </a:pPr>
              <a:t>7</a:t>
            </a:fld>
            <a:endParaRPr lang="en-US"/>
          </a:p>
        </p:txBody>
      </p:sp>
    </p:spTree>
    <p:extLst>
      <p:ext uri="{BB962C8B-B14F-4D97-AF65-F5344CB8AC3E}">
        <p14:creationId xmlns:p14="http://schemas.microsoft.com/office/powerpoint/2010/main" val="29925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a:rPr>
              <a:t>Prohibited Discrimination Under the Fair Housing Act</a:t>
            </a:r>
          </a:p>
        </p:txBody>
      </p:sp>
      <p:sp>
        <p:nvSpPr>
          <p:cNvPr id="3" name="Content Placeholder 2"/>
          <p:cNvSpPr>
            <a:spLocks noGrp="1"/>
          </p:cNvSpPr>
          <p:nvPr>
            <p:ph idx="1"/>
          </p:nvPr>
        </p:nvSpPr>
        <p:spPr>
          <a:xfrm>
            <a:off x="476250" y="1981200"/>
            <a:ext cx="8229600" cy="990600"/>
          </a:xfrm>
        </p:spPr>
        <p:txBody>
          <a:bodyPr rtlCol="0">
            <a:normAutofit/>
          </a:bodyPr>
          <a:lstStyle/>
          <a:p>
            <a:pPr fontAlgn="auto">
              <a:spcAft>
                <a:spcPts val="0"/>
              </a:spcAft>
              <a:buFont typeface="Arial" pitchFamily="34" charset="0"/>
              <a:buChar char="•"/>
              <a:defRPr/>
            </a:pPr>
            <a:r>
              <a:rPr lang="en-US" dirty="0">
                <a:latin typeface="Open Sans"/>
              </a:rPr>
              <a:t>Housing discrimination in the following types of transactions: </a:t>
            </a:r>
          </a:p>
          <a:p>
            <a:pPr marL="114300" indent="0" fontAlgn="auto">
              <a:spcAft>
                <a:spcPts val="0"/>
              </a:spcAft>
              <a:buFont typeface="Arial" pitchFamily="34" charset="0"/>
              <a:buNone/>
              <a:defRPr/>
            </a:pPr>
            <a:endParaRPr lang="en-US" dirty="0"/>
          </a:p>
        </p:txBody>
      </p:sp>
      <p:sp>
        <p:nvSpPr>
          <p:cNvPr id="4" name="TextBox 3"/>
          <p:cNvSpPr txBox="1"/>
          <p:nvPr/>
        </p:nvSpPr>
        <p:spPr>
          <a:xfrm>
            <a:off x="516988" y="3350899"/>
            <a:ext cx="8153400" cy="2055947"/>
          </a:xfrm>
          <a:prstGeom prst="rect">
            <a:avLst/>
          </a:prstGeom>
          <a:noFill/>
        </p:spPr>
        <p:txBody>
          <a:bodyPr numCol="2">
            <a:spAutoFit/>
          </a:bodyPr>
          <a:lstStyle/>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Rentals</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Conditions</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Sales</a:t>
            </a:r>
          </a:p>
          <a:p>
            <a:pPr marL="640080" lvl="1" indent="-228600" fontAlgn="auto">
              <a:spcBef>
                <a:spcPct val="20000"/>
              </a:spcBef>
              <a:spcAft>
                <a:spcPts val="0"/>
              </a:spcAft>
              <a:buClr>
                <a:srgbClr val="CF543F"/>
              </a:buClr>
              <a:buFont typeface="Arial" pitchFamily="34" charset="0"/>
              <a:buChar char="•"/>
              <a:defRPr/>
            </a:pPr>
            <a:endParaRPr lang="en-US" sz="2200" dirty="0">
              <a:solidFill>
                <a:srgbClr val="564B3C"/>
              </a:solidFill>
              <a:latin typeface="+mn-lt"/>
              <a:cs typeface="+mn-cs"/>
            </a:endParaRPr>
          </a:p>
          <a:p>
            <a:pPr marL="411480" lvl="1" fontAlgn="auto">
              <a:spcBef>
                <a:spcPct val="20000"/>
              </a:spcBef>
              <a:spcAft>
                <a:spcPts val="0"/>
              </a:spcAft>
              <a:buClr>
                <a:srgbClr val="CF543F"/>
              </a:buClr>
              <a:defRPr/>
            </a:pPr>
            <a:endParaRPr lang="en-US" sz="2200" dirty="0">
              <a:solidFill>
                <a:srgbClr val="564B3C"/>
              </a:solidFill>
              <a:latin typeface="+mn-lt"/>
              <a:cs typeface="+mn-cs"/>
            </a:endParaRP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Mortgage Lending</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Homeowners Insurance</a:t>
            </a:r>
          </a:p>
          <a:p>
            <a:pPr marL="640080" lvl="1" indent="-228600" fontAlgn="auto">
              <a:spcBef>
                <a:spcPct val="20000"/>
              </a:spcBef>
              <a:spcAft>
                <a:spcPts val="0"/>
              </a:spcAft>
              <a:buClr>
                <a:srgbClr val="CF543F"/>
              </a:buClr>
              <a:buFont typeface="Arial" pitchFamily="34" charset="0"/>
              <a:buChar char="•"/>
              <a:defRPr/>
            </a:pPr>
            <a:r>
              <a:rPr lang="en-US" sz="2200" dirty="0">
                <a:solidFill>
                  <a:srgbClr val="564B3C"/>
                </a:solidFill>
                <a:latin typeface="Open Sans"/>
                <a:cs typeface="+mn-cs"/>
              </a:rPr>
              <a:t>Advertising</a:t>
            </a:r>
          </a:p>
        </p:txBody>
      </p:sp>
      <p:pic>
        <p:nvPicPr>
          <p:cNvPr id="43012" name="Picture 2" descr="C:\Users\klentz\AppData\Local\Microsoft\Windows\Temporary Internet Files\Content.IE5\8AC8J8V6\maison-arbre[1].png"/>
          <p:cNvPicPr>
            <a:picLocks noChangeAspect="1" noChangeArrowheads="1"/>
          </p:cNvPicPr>
          <p:nvPr/>
        </p:nvPicPr>
        <p:blipFill>
          <a:blip r:embed="rId2"/>
          <a:srcRect/>
          <a:stretch>
            <a:fillRect/>
          </a:stretch>
        </p:blipFill>
        <p:spPr bwMode="auto">
          <a:xfrm>
            <a:off x="2590800" y="4294959"/>
            <a:ext cx="2743200" cy="1862380"/>
          </a:xfrm>
          <a:prstGeom prst="rect">
            <a:avLst/>
          </a:prstGeom>
          <a:noFill/>
          <a:ln w="9525">
            <a:noFill/>
            <a:miter lim="800000"/>
            <a:headEnd/>
            <a:tailEnd/>
          </a:ln>
        </p:spPr>
      </p:pic>
      <p:sp>
        <p:nvSpPr>
          <p:cNvPr id="5" name="Footer Placeholder 4">
            <a:extLst>
              <a:ext uri="{FF2B5EF4-FFF2-40B4-BE49-F238E27FC236}">
                <a16:creationId xmlns:a16="http://schemas.microsoft.com/office/drawing/2014/main" id="{9C03CA3A-C636-4ECE-B14E-5F76C66FB317}"/>
              </a:ext>
            </a:extLst>
          </p:cNvPr>
          <p:cNvSpPr>
            <a:spLocks noGrp="1"/>
          </p:cNvSpPr>
          <p:nvPr>
            <p:ph type="ftr" sz="quarter" idx="11"/>
          </p:nvPr>
        </p:nvSpPr>
        <p:spPr>
          <a:xfrm>
            <a:off x="3124200" y="6356350"/>
            <a:ext cx="3352800" cy="365125"/>
          </a:xfrm>
        </p:spPr>
        <p:txBody>
          <a:bodyPr/>
          <a:lstStyle/>
          <a:p>
            <a:pPr>
              <a:defRPr/>
            </a:pPr>
            <a:r>
              <a:rPr lang="en-US">
                <a:latin typeface="Open Sans"/>
              </a:rPr>
              <a:t>CLASI Introduction to Fair Housing February 2021</a:t>
            </a:r>
            <a:endParaRPr lang="en-US" dirty="0">
              <a:latin typeface="Open Sans"/>
            </a:endParaRPr>
          </a:p>
        </p:txBody>
      </p:sp>
      <p:sp>
        <p:nvSpPr>
          <p:cNvPr id="6" name="Slide Number Placeholder 5">
            <a:extLst>
              <a:ext uri="{FF2B5EF4-FFF2-40B4-BE49-F238E27FC236}">
                <a16:creationId xmlns:a16="http://schemas.microsoft.com/office/drawing/2014/main" id="{FDA89BAD-4107-44C3-B5C6-CB08FAF7F1B2}"/>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8</a:t>
            </a:fld>
            <a:endParaRPr lang="en-US" dirty="0">
              <a:latin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a:rPr>
              <a:t>What Types Of Treatment May Be Discriminatory?</a:t>
            </a:r>
          </a:p>
        </p:txBody>
      </p:sp>
      <p:sp>
        <p:nvSpPr>
          <p:cNvPr id="3" name="Content Placeholder 2"/>
          <p:cNvSpPr>
            <a:spLocks noGrp="1"/>
          </p:cNvSpPr>
          <p:nvPr>
            <p:ph idx="1"/>
          </p:nvPr>
        </p:nvSpPr>
        <p:spPr>
          <a:xfrm>
            <a:off x="457200" y="1713322"/>
            <a:ext cx="8229600" cy="4724400"/>
          </a:xfrm>
        </p:spPr>
        <p:txBody>
          <a:bodyPr>
            <a:normAutofit/>
          </a:bodyPr>
          <a:lstStyle/>
          <a:p>
            <a:pPr>
              <a:lnSpc>
                <a:spcPct val="90000"/>
              </a:lnSpc>
              <a:spcBef>
                <a:spcPct val="0"/>
              </a:spcBef>
            </a:pPr>
            <a:r>
              <a:rPr lang="en-US" sz="2000" dirty="0">
                <a:latin typeface="Open Sans"/>
              </a:rPr>
              <a:t>Refusing to rent, sell or negotiate </a:t>
            </a:r>
          </a:p>
          <a:p>
            <a:pPr>
              <a:lnSpc>
                <a:spcPct val="90000"/>
              </a:lnSpc>
              <a:spcBef>
                <a:spcPct val="0"/>
              </a:spcBef>
              <a:buFont typeface="Arial" charset="0"/>
              <a:buNone/>
            </a:pPr>
            <a:endParaRPr lang="en-US" sz="2000" dirty="0">
              <a:latin typeface="Open Sans"/>
            </a:endParaRPr>
          </a:p>
          <a:p>
            <a:pPr>
              <a:lnSpc>
                <a:spcPct val="90000"/>
              </a:lnSpc>
              <a:spcBef>
                <a:spcPct val="0"/>
              </a:spcBef>
            </a:pPr>
            <a:r>
              <a:rPr lang="en-US" sz="2000" dirty="0">
                <a:latin typeface="Open Sans"/>
              </a:rPr>
              <a:t>Make housing unavailable or deny that housing is available</a:t>
            </a:r>
          </a:p>
          <a:p>
            <a:pPr>
              <a:lnSpc>
                <a:spcPct val="90000"/>
              </a:lnSpc>
              <a:spcBef>
                <a:spcPct val="0"/>
              </a:spcBef>
              <a:buFont typeface="Arial" charset="0"/>
              <a:buNone/>
            </a:pPr>
            <a:endParaRPr lang="en-US" sz="2000" dirty="0">
              <a:latin typeface="Open Sans"/>
            </a:endParaRPr>
          </a:p>
          <a:p>
            <a:pPr>
              <a:lnSpc>
                <a:spcPct val="90000"/>
              </a:lnSpc>
              <a:spcBef>
                <a:spcPct val="0"/>
              </a:spcBef>
            </a:pPr>
            <a:r>
              <a:rPr lang="en-US" sz="2000" dirty="0">
                <a:latin typeface="Open Sans"/>
              </a:rPr>
              <a:t>Set different terms, conditions or privileges for the sale or rental or housing</a:t>
            </a:r>
          </a:p>
          <a:p>
            <a:pPr>
              <a:lnSpc>
                <a:spcPct val="90000"/>
              </a:lnSpc>
              <a:spcBef>
                <a:spcPct val="0"/>
              </a:spcBef>
            </a:pPr>
            <a:endParaRPr lang="en-US" sz="2000" dirty="0">
              <a:latin typeface="Open Sans"/>
            </a:endParaRPr>
          </a:p>
          <a:p>
            <a:pPr>
              <a:lnSpc>
                <a:spcPct val="90000"/>
              </a:lnSpc>
              <a:spcBef>
                <a:spcPct val="0"/>
              </a:spcBef>
            </a:pPr>
            <a:r>
              <a:rPr lang="en-US" sz="2000" dirty="0">
                <a:latin typeface="Open Sans"/>
              </a:rPr>
              <a:t>Deny or make different terms or conditions for certain applicants or home seekers based on the applicant or home seeker’s status in a protected class</a:t>
            </a:r>
          </a:p>
          <a:p>
            <a:pPr>
              <a:lnSpc>
                <a:spcPct val="90000"/>
              </a:lnSpc>
              <a:spcBef>
                <a:spcPct val="0"/>
              </a:spcBef>
              <a:buFont typeface="Arial" charset="0"/>
              <a:buNone/>
            </a:pPr>
            <a:endParaRPr lang="en-US" sz="2000" dirty="0">
              <a:latin typeface="Open Sans"/>
            </a:endParaRPr>
          </a:p>
          <a:p>
            <a:pPr>
              <a:lnSpc>
                <a:spcPct val="90000"/>
              </a:lnSpc>
              <a:spcBef>
                <a:spcPct val="0"/>
              </a:spcBef>
            </a:pPr>
            <a:r>
              <a:rPr lang="en-US" sz="2000" dirty="0">
                <a:latin typeface="Open Sans"/>
              </a:rPr>
              <a:t>Not returning phone calls of an applicant when they inquire about status of application</a:t>
            </a:r>
          </a:p>
          <a:p>
            <a:pPr>
              <a:lnSpc>
                <a:spcPct val="90000"/>
              </a:lnSpc>
              <a:spcBef>
                <a:spcPct val="0"/>
              </a:spcBef>
              <a:buFont typeface="Arial" charset="0"/>
              <a:buNone/>
            </a:pPr>
            <a:endParaRPr lang="en-US" sz="2000" dirty="0">
              <a:latin typeface="Open Sans"/>
            </a:endParaRPr>
          </a:p>
          <a:p>
            <a:pPr>
              <a:lnSpc>
                <a:spcPct val="90000"/>
              </a:lnSpc>
              <a:spcBef>
                <a:spcPct val="0"/>
              </a:spcBef>
            </a:pPr>
            <a:r>
              <a:rPr lang="en-US" sz="2000" dirty="0">
                <a:latin typeface="Open Sans"/>
              </a:rPr>
              <a:t>Steering by realtor or landlord</a:t>
            </a:r>
          </a:p>
        </p:txBody>
      </p:sp>
      <p:sp>
        <p:nvSpPr>
          <p:cNvPr id="4" name="Footer Placeholder 3">
            <a:extLst>
              <a:ext uri="{FF2B5EF4-FFF2-40B4-BE49-F238E27FC236}">
                <a16:creationId xmlns:a16="http://schemas.microsoft.com/office/drawing/2014/main" id="{498A6AB5-430C-4FE8-A4A8-D0EF7F7F0F79}"/>
              </a:ext>
            </a:extLst>
          </p:cNvPr>
          <p:cNvSpPr>
            <a:spLocks noGrp="1"/>
          </p:cNvSpPr>
          <p:nvPr>
            <p:ph type="ftr" sz="quarter" idx="11"/>
          </p:nvPr>
        </p:nvSpPr>
        <p:spPr>
          <a:xfrm>
            <a:off x="3124200" y="6356350"/>
            <a:ext cx="3124200" cy="365125"/>
          </a:xfrm>
        </p:spPr>
        <p:txBody>
          <a:bodyPr/>
          <a:lstStyle/>
          <a:p>
            <a:pPr>
              <a:defRPr/>
            </a:pPr>
            <a:r>
              <a:rPr lang="en-US">
                <a:latin typeface="Open Sans"/>
              </a:rPr>
              <a:t>CLASI Introduction to Fair Housing February 2021</a:t>
            </a:r>
            <a:endParaRPr lang="en-US" dirty="0">
              <a:latin typeface="Open Sans"/>
            </a:endParaRPr>
          </a:p>
        </p:txBody>
      </p:sp>
      <p:sp>
        <p:nvSpPr>
          <p:cNvPr id="5" name="Slide Number Placeholder 4">
            <a:extLst>
              <a:ext uri="{FF2B5EF4-FFF2-40B4-BE49-F238E27FC236}">
                <a16:creationId xmlns:a16="http://schemas.microsoft.com/office/drawing/2014/main" id="{1E1F647C-5A92-4FE0-A997-1ABAFADBC1C0}"/>
              </a:ext>
            </a:extLst>
          </p:cNvPr>
          <p:cNvSpPr>
            <a:spLocks noGrp="1"/>
          </p:cNvSpPr>
          <p:nvPr>
            <p:ph type="sldNum" sz="quarter" idx="12"/>
          </p:nvPr>
        </p:nvSpPr>
        <p:spPr>
          <a:xfrm>
            <a:off x="6400800" y="6338119"/>
            <a:ext cx="2133600" cy="365125"/>
          </a:xfrm>
        </p:spPr>
        <p:txBody>
          <a:bodyPr/>
          <a:lstStyle/>
          <a:p>
            <a:pPr>
              <a:defRPr/>
            </a:pPr>
            <a:fld id="{54E07E6C-F409-48E3-9977-1F4E342AAC8B}" type="slidenum">
              <a:rPr lang="en-US" smtClean="0">
                <a:latin typeface="Open Sans"/>
              </a:rPr>
              <a:pPr>
                <a:defRPr/>
              </a:pPr>
              <a:t>9</a:t>
            </a:fld>
            <a:endParaRPr lang="en-US" dirty="0">
              <a:latin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a:rPr>
              <a:t>What Else is Covered Under the </a:t>
            </a:r>
            <a:br>
              <a:rPr lang="en-US" cap="none" dirty="0">
                <a:solidFill>
                  <a:schemeClr val="accent1">
                    <a:lumMod val="75000"/>
                  </a:schemeClr>
                </a:solidFill>
                <a:latin typeface="Open Sans"/>
              </a:rPr>
            </a:br>
            <a:r>
              <a:rPr lang="en-US" cap="none" dirty="0">
                <a:solidFill>
                  <a:schemeClr val="accent1">
                    <a:lumMod val="75000"/>
                  </a:schemeClr>
                </a:solidFill>
                <a:latin typeface="Open Sans"/>
              </a:rPr>
              <a:t>Fair Housing Act?</a:t>
            </a:r>
          </a:p>
        </p:txBody>
      </p:sp>
      <p:sp>
        <p:nvSpPr>
          <p:cNvPr id="3" name="Content Placeholder 2"/>
          <p:cNvSpPr>
            <a:spLocks noGrp="1"/>
          </p:cNvSpPr>
          <p:nvPr>
            <p:ph idx="1"/>
          </p:nvPr>
        </p:nvSpPr>
        <p:spPr>
          <a:xfrm>
            <a:off x="457200" y="1752600"/>
            <a:ext cx="8229600" cy="4876800"/>
          </a:xfrm>
        </p:spPr>
        <p:txBody>
          <a:bodyPr>
            <a:normAutofit/>
          </a:bodyPr>
          <a:lstStyle/>
          <a:p>
            <a:pPr>
              <a:lnSpc>
                <a:spcPct val="90000"/>
              </a:lnSpc>
              <a:spcBef>
                <a:spcPct val="0"/>
              </a:spcBef>
            </a:pPr>
            <a:r>
              <a:rPr lang="en-US" dirty="0">
                <a:latin typeface="Open Sans"/>
              </a:rPr>
              <a:t>Threats, coercion or intimidation directed toward a home-seeker based on membership in a protected class is illegal.</a:t>
            </a:r>
          </a:p>
          <a:p>
            <a:pPr marL="114300" indent="0">
              <a:lnSpc>
                <a:spcPct val="90000"/>
              </a:lnSpc>
              <a:spcBef>
                <a:spcPct val="0"/>
              </a:spcBef>
              <a:buNone/>
            </a:pPr>
            <a:endParaRPr lang="en-US" dirty="0">
              <a:latin typeface="Open Sans"/>
            </a:endParaRPr>
          </a:p>
          <a:p>
            <a:pPr>
              <a:lnSpc>
                <a:spcPct val="90000"/>
              </a:lnSpc>
              <a:spcBef>
                <a:spcPct val="0"/>
              </a:spcBef>
            </a:pPr>
            <a:r>
              <a:rPr lang="en-US" dirty="0">
                <a:latin typeface="Open Sans"/>
              </a:rPr>
              <a:t>Acts of retaliation for pursuing rights under the Fair Housing Act also considered illegal.</a:t>
            </a:r>
          </a:p>
          <a:p>
            <a:pPr marL="114300" indent="0">
              <a:lnSpc>
                <a:spcPct val="80000"/>
              </a:lnSpc>
              <a:buNone/>
            </a:pPr>
            <a:endParaRPr lang="en-US" sz="2000" dirty="0"/>
          </a:p>
        </p:txBody>
      </p:sp>
      <p:pic>
        <p:nvPicPr>
          <p:cNvPr id="4" name="Picture 5" descr="C:\Users\dpilipis.DECLASI\AppData\Local\Microsoft\Windows\Temporary Internet Files\Content.IE5\7DAK22NL\boss-yell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669" y="3810000"/>
            <a:ext cx="29210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954A3659-4508-470B-AE27-5DF8370B6AF7}"/>
              </a:ext>
            </a:extLst>
          </p:cNvPr>
          <p:cNvSpPr>
            <a:spLocks noGrp="1"/>
          </p:cNvSpPr>
          <p:nvPr>
            <p:ph type="ftr" sz="quarter" idx="11"/>
          </p:nvPr>
        </p:nvSpPr>
        <p:spPr>
          <a:xfrm>
            <a:off x="3124200" y="6356350"/>
            <a:ext cx="3200400" cy="365125"/>
          </a:xfrm>
        </p:spPr>
        <p:txBody>
          <a:bodyPr/>
          <a:lstStyle/>
          <a:p>
            <a:pPr>
              <a:defRPr/>
            </a:pPr>
            <a:r>
              <a:rPr lang="en-US">
                <a:latin typeface="Open Sans"/>
              </a:rPr>
              <a:t>CLASI Introduction to Fair Housing February 2021</a:t>
            </a:r>
            <a:endParaRPr lang="en-US" dirty="0">
              <a:latin typeface="Open Sans"/>
            </a:endParaRPr>
          </a:p>
        </p:txBody>
      </p:sp>
      <p:sp>
        <p:nvSpPr>
          <p:cNvPr id="6" name="Slide Number Placeholder 5">
            <a:extLst>
              <a:ext uri="{FF2B5EF4-FFF2-40B4-BE49-F238E27FC236}">
                <a16:creationId xmlns:a16="http://schemas.microsoft.com/office/drawing/2014/main" id="{1B1F606E-83B9-4477-9DE5-F07325095FF6}"/>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10</a:t>
            </a:fld>
            <a:endParaRPr lang="en-US" dirty="0">
              <a:latin typeface="Open Sans"/>
            </a:endParaRPr>
          </a:p>
        </p:txBody>
      </p:sp>
    </p:spTree>
    <p:extLst>
      <p:ext uri="{BB962C8B-B14F-4D97-AF65-F5344CB8AC3E}">
        <p14:creationId xmlns:p14="http://schemas.microsoft.com/office/powerpoint/2010/main" val="4250337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F56C-FE5C-465D-A9AE-1015076661AE}"/>
              </a:ext>
            </a:extLst>
          </p:cNvPr>
          <p:cNvSpPr>
            <a:spLocks noGrp="1"/>
          </p:cNvSpPr>
          <p:nvPr>
            <p:ph type="title"/>
          </p:nvPr>
        </p:nvSpPr>
        <p:spPr/>
        <p:txBody>
          <a:bodyPr>
            <a:normAutofit/>
          </a:bodyPr>
          <a:lstStyle/>
          <a:p>
            <a:r>
              <a:rPr lang="en-US" cap="none" dirty="0">
                <a:latin typeface="Open Sans"/>
              </a:rPr>
              <a:t>What About Sexual Harassment? </a:t>
            </a:r>
          </a:p>
        </p:txBody>
      </p:sp>
      <p:sp>
        <p:nvSpPr>
          <p:cNvPr id="3" name="Content Placeholder 2">
            <a:extLst>
              <a:ext uri="{FF2B5EF4-FFF2-40B4-BE49-F238E27FC236}">
                <a16:creationId xmlns:a16="http://schemas.microsoft.com/office/drawing/2014/main" id="{778B83EA-FD1F-485F-ACCF-B6CA87C2DEB5}"/>
              </a:ext>
            </a:extLst>
          </p:cNvPr>
          <p:cNvSpPr>
            <a:spLocks noGrp="1"/>
          </p:cNvSpPr>
          <p:nvPr>
            <p:ph idx="1"/>
          </p:nvPr>
        </p:nvSpPr>
        <p:spPr/>
        <p:txBody>
          <a:bodyPr/>
          <a:lstStyle/>
          <a:p>
            <a:r>
              <a:rPr lang="en-US" dirty="0">
                <a:latin typeface="Open Sans"/>
              </a:rPr>
              <a:t>Coercion – sexual activity for rent</a:t>
            </a:r>
          </a:p>
          <a:p>
            <a:r>
              <a:rPr lang="en-US" dirty="0">
                <a:latin typeface="Open Sans"/>
              </a:rPr>
              <a:t>Other</a:t>
            </a:r>
          </a:p>
        </p:txBody>
      </p:sp>
      <p:sp>
        <p:nvSpPr>
          <p:cNvPr id="4" name="Footer Placeholder 3">
            <a:extLst>
              <a:ext uri="{FF2B5EF4-FFF2-40B4-BE49-F238E27FC236}">
                <a16:creationId xmlns:a16="http://schemas.microsoft.com/office/drawing/2014/main" id="{0077133D-BBD5-4ED7-AE79-3F16381B804E}"/>
              </a:ext>
            </a:extLst>
          </p:cNvPr>
          <p:cNvSpPr>
            <a:spLocks noGrp="1"/>
          </p:cNvSpPr>
          <p:nvPr>
            <p:ph type="ftr" sz="quarter" idx="11"/>
          </p:nvPr>
        </p:nvSpPr>
        <p:spPr>
          <a:xfrm>
            <a:off x="3124200" y="6356350"/>
            <a:ext cx="3200400" cy="365125"/>
          </a:xfrm>
        </p:spPr>
        <p:txBody>
          <a:bodyPr/>
          <a:lstStyle/>
          <a:p>
            <a:pPr>
              <a:defRPr/>
            </a:pPr>
            <a:r>
              <a:rPr lang="en-US">
                <a:latin typeface="Open Sans"/>
              </a:rPr>
              <a:t>CLASI Introduction to Fair Housing February 2021</a:t>
            </a:r>
            <a:endParaRPr lang="en-US" dirty="0">
              <a:latin typeface="Open Sans"/>
            </a:endParaRPr>
          </a:p>
        </p:txBody>
      </p:sp>
      <p:sp>
        <p:nvSpPr>
          <p:cNvPr id="5" name="Slide Number Placeholder 4">
            <a:extLst>
              <a:ext uri="{FF2B5EF4-FFF2-40B4-BE49-F238E27FC236}">
                <a16:creationId xmlns:a16="http://schemas.microsoft.com/office/drawing/2014/main" id="{6BA8F8CD-3647-4953-844A-A8781ABDB732}"/>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11</a:t>
            </a:fld>
            <a:endParaRPr lang="en-US" dirty="0">
              <a:latin typeface="Open Sans"/>
            </a:endParaRPr>
          </a:p>
        </p:txBody>
      </p:sp>
    </p:spTree>
    <p:extLst>
      <p:ext uri="{BB962C8B-B14F-4D97-AF65-F5344CB8AC3E}">
        <p14:creationId xmlns:p14="http://schemas.microsoft.com/office/powerpoint/2010/main" val="93961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a:rPr>
              <a:t>Which Properties are Covered by Fair Housing Laws?</a:t>
            </a:r>
          </a:p>
        </p:txBody>
      </p:sp>
      <p:sp>
        <p:nvSpPr>
          <p:cNvPr id="3" name="Content Placeholder 2"/>
          <p:cNvSpPr>
            <a:spLocks noGrp="1"/>
          </p:cNvSpPr>
          <p:nvPr>
            <p:ph idx="1"/>
          </p:nvPr>
        </p:nvSpPr>
        <p:spPr>
          <a:xfrm>
            <a:off x="457200" y="1752600"/>
            <a:ext cx="8229600" cy="4876800"/>
          </a:xfrm>
        </p:spPr>
        <p:txBody>
          <a:bodyPr>
            <a:normAutofit/>
          </a:bodyPr>
          <a:lstStyle/>
          <a:p>
            <a:pPr>
              <a:lnSpc>
                <a:spcPct val="90000"/>
              </a:lnSpc>
              <a:spcBef>
                <a:spcPct val="0"/>
              </a:spcBef>
            </a:pPr>
            <a:r>
              <a:rPr lang="en-US" dirty="0">
                <a:latin typeface="Open Sans"/>
              </a:rPr>
              <a:t>All properties covered except:</a:t>
            </a:r>
          </a:p>
          <a:p>
            <a:pPr marL="114300" indent="0">
              <a:lnSpc>
                <a:spcPct val="90000"/>
              </a:lnSpc>
              <a:spcBef>
                <a:spcPct val="0"/>
              </a:spcBef>
              <a:buNone/>
            </a:pPr>
            <a:endParaRPr lang="en-US" dirty="0">
              <a:latin typeface="Open Sans"/>
            </a:endParaRPr>
          </a:p>
          <a:p>
            <a:pPr lvl="1">
              <a:lnSpc>
                <a:spcPct val="90000"/>
              </a:lnSpc>
              <a:spcBef>
                <a:spcPct val="0"/>
              </a:spcBef>
            </a:pPr>
            <a:r>
              <a:rPr lang="en-US" sz="2400" dirty="0">
                <a:latin typeface="Open Sans"/>
              </a:rPr>
              <a:t>Certain Owner Occupied Buildings </a:t>
            </a:r>
          </a:p>
          <a:p>
            <a:pPr lvl="2">
              <a:lnSpc>
                <a:spcPct val="90000"/>
              </a:lnSpc>
              <a:spcBef>
                <a:spcPct val="0"/>
              </a:spcBef>
            </a:pPr>
            <a:endParaRPr lang="en-US" sz="2400" dirty="0">
              <a:latin typeface="Open Sans"/>
            </a:endParaRPr>
          </a:p>
          <a:p>
            <a:pPr lvl="1">
              <a:lnSpc>
                <a:spcPct val="90000"/>
              </a:lnSpc>
              <a:spcBef>
                <a:spcPct val="0"/>
              </a:spcBef>
            </a:pPr>
            <a:r>
              <a:rPr lang="en-US" sz="2400" dirty="0">
                <a:latin typeface="Open Sans"/>
              </a:rPr>
              <a:t>Certain religious organizations and private clubs </a:t>
            </a:r>
          </a:p>
          <a:p>
            <a:pPr lvl="1">
              <a:lnSpc>
                <a:spcPct val="90000"/>
              </a:lnSpc>
              <a:spcBef>
                <a:spcPct val="0"/>
              </a:spcBef>
            </a:pPr>
            <a:endParaRPr lang="en-US" sz="2400" dirty="0">
              <a:latin typeface="Open Sans"/>
            </a:endParaRPr>
          </a:p>
          <a:p>
            <a:pPr lvl="1">
              <a:lnSpc>
                <a:spcPct val="90000"/>
              </a:lnSpc>
              <a:spcBef>
                <a:spcPct val="0"/>
              </a:spcBef>
            </a:pPr>
            <a:r>
              <a:rPr lang="en-US" sz="2400" dirty="0">
                <a:latin typeface="Open Sans"/>
              </a:rPr>
              <a:t>Qualified senior citizen communities (not excluded from all protections)</a:t>
            </a:r>
          </a:p>
          <a:p>
            <a:pPr>
              <a:lnSpc>
                <a:spcPct val="80000"/>
              </a:lnSpc>
            </a:pP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4547622"/>
            <a:ext cx="1868234" cy="1503928"/>
          </a:xfrm>
          <a:prstGeom prst="rect">
            <a:avLst/>
          </a:prstGeom>
        </p:spPr>
      </p:pic>
      <p:sp>
        <p:nvSpPr>
          <p:cNvPr id="5" name="Footer Placeholder 4">
            <a:extLst>
              <a:ext uri="{FF2B5EF4-FFF2-40B4-BE49-F238E27FC236}">
                <a16:creationId xmlns:a16="http://schemas.microsoft.com/office/drawing/2014/main" id="{74F31019-CA12-4012-B909-2A66B86607C2}"/>
              </a:ext>
            </a:extLst>
          </p:cNvPr>
          <p:cNvSpPr>
            <a:spLocks noGrp="1"/>
          </p:cNvSpPr>
          <p:nvPr>
            <p:ph type="ftr" sz="quarter" idx="11"/>
          </p:nvPr>
        </p:nvSpPr>
        <p:spPr>
          <a:xfrm>
            <a:off x="2895600" y="6356350"/>
            <a:ext cx="3468434" cy="365125"/>
          </a:xfrm>
        </p:spPr>
        <p:txBody>
          <a:bodyPr/>
          <a:lstStyle/>
          <a:p>
            <a:pPr>
              <a:defRPr/>
            </a:pPr>
            <a:r>
              <a:rPr lang="en-US">
                <a:latin typeface="Open Sans"/>
              </a:rPr>
              <a:t>CLASI Introduction to Fair Housing February 2021</a:t>
            </a:r>
            <a:endParaRPr lang="en-US" dirty="0">
              <a:latin typeface="Open Sans"/>
            </a:endParaRPr>
          </a:p>
        </p:txBody>
      </p:sp>
      <p:sp>
        <p:nvSpPr>
          <p:cNvPr id="6" name="Slide Number Placeholder 5">
            <a:extLst>
              <a:ext uri="{FF2B5EF4-FFF2-40B4-BE49-F238E27FC236}">
                <a16:creationId xmlns:a16="http://schemas.microsoft.com/office/drawing/2014/main" id="{93AED390-1FE4-4897-9B27-49931B113FFA}"/>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12</a:t>
            </a:fld>
            <a:endParaRPr lang="en-US" dirty="0">
              <a:latin typeface="Open Sans"/>
            </a:endParaRPr>
          </a:p>
        </p:txBody>
      </p:sp>
    </p:spTree>
    <p:extLst>
      <p:ext uri="{BB962C8B-B14F-4D97-AF65-F5344CB8AC3E}">
        <p14:creationId xmlns:p14="http://schemas.microsoft.com/office/powerpoint/2010/main" val="138364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a:rPr>
              <a:t>What is Permissible Under the</a:t>
            </a:r>
            <a:br>
              <a:rPr lang="en-US" cap="none" dirty="0">
                <a:solidFill>
                  <a:schemeClr val="accent1">
                    <a:lumMod val="75000"/>
                  </a:schemeClr>
                </a:solidFill>
                <a:latin typeface="Open Sans"/>
              </a:rPr>
            </a:br>
            <a:r>
              <a:rPr lang="en-US" cap="none" dirty="0">
                <a:solidFill>
                  <a:schemeClr val="accent1">
                    <a:lumMod val="75000"/>
                  </a:schemeClr>
                </a:solidFill>
                <a:latin typeface="Open Sans"/>
              </a:rPr>
              <a:t>Fair Housing Act?</a:t>
            </a:r>
          </a:p>
        </p:txBody>
      </p:sp>
      <p:sp>
        <p:nvSpPr>
          <p:cNvPr id="3" name="Content Placeholder 2"/>
          <p:cNvSpPr>
            <a:spLocks noGrp="1"/>
          </p:cNvSpPr>
          <p:nvPr>
            <p:ph idx="1"/>
          </p:nvPr>
        </p:nvSpPr>
        <p:spPr>
          <a:xfrm>
            <a:off x="228600" y="1752600"/>
            <a:ext cx="8763000" cy="4876800"/>
          </a:xfrm>
        </p:spPr>
        <p:txBody>
          <a:bodyPr>
            <a:normAutofit/>
          </a:bodyPr>
          <a:lstStyle/>
          <a:p>
            <a:pPr>
              <a:lnSpc>
                <a:spcPct val="90000"/>
              </a:lnSpc>
              <a:spcBef>
                <a:spcPct val="0"/>
              </a:spcBef>
            </a:pPr>
            <a:r>
              <a:rPr lang="en-US" dirty="0">
                <a:latin typeface="Open Sans"/>
              </a:rPr>
              <a:t>Fair Housing Act does not guarantee any person right to housing they cannot afford</a:t>
            </a:r>
          </a:p>
          <a:p>
            <a:pPr marL="114300" indent="0">
              <a:lnSpc>
                <a:spcPct val="90000"/>
              </a:lnSpc>
              <a:spcBef>
                <a:spcPct val="0"/>
              </a:spcBef>
              <a:buNone/>
            </a:pPr>
            <a:endParaRPr lang="en-US" dirty="0">
              <a:latin typeface="Open Sans"/>
            </a:endParaRPr>
          </a:p>
          <a:p>
            <a:pPr>
              <a:lnSpc>
                <a:spcPct val="90000"/>
              </a:lnSpc>
              <a:spcBef>
                <a:spcPct val="0"/>
              </a:spcBef>
            </a:pPr>
            <a:r>
              <a:rPr lang="en-US" dirty="0">
                <a:latin typeface="Open Sans"/>
              </a:rPr>
              <a:t>Property owners may set rents at whatever  market will bear (subject to HUD regulations for subsidized housing)</a:t>
            </a:r>
          </a:p>
          <a:p>
            <a:pPr marL="114300" indent="0">
              <a:lnSpc>
                <a:spcPct val="90000"/>
              </a:lnSpc>
              <a:spcBef>
                <a:spcPct val="0"/>
              </a:spcBef>
              <a:buNone/>
            </a:pPr>
            <a:endParaRPr lang="en-US" dirty="0">
              <a:latin typeface="Open Sans"/>
            </a:endParaRPr>
          </a:p>
          <a:p>
            <a:pPr>
              <a:lnSpc>
                <a:spcPct val="90000"/>
              </a:lnSpc>
              <a:spcBef>
                <a:spcPct val="0"/>
              </a:spcBef>
            </a:pPr>
            <a:r>
              <a:rPr lang="en-US" dirty="0">
                <a:latin typeface="Open Sans"/>
              </a:rPr>
              <a:t>Agent or property owner not required to rent to users and dealers of illegal drugs</a:t>
            </a:r>
          </a:p>
          <a:p>
            <a:pPr marL="114300" indent="0">
              <a:lnSpc>
                <a:spcPct val="80000"/>
              </a:lnSpc>
              <a:buNone/>
            </a:pPr>
            <a:endParaRPr lang="en-US" sz="2000"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4648200"/>
            <a:ext cx="923925" cy="923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a:extLst>
              <a:ext uri="{FF2B5EF4-FFF2-40B4-BE49-F238E27FC236}">
                <a16:creationId xmlns:a16="http://schemas.microsoft.com/office/drawing/2014/main" id="{7E0B5020-E13E-4D05-96AE-EA0E34123C73}"/>
              </a:ext>
            </a:extLst>
          </p:cNvPr>
          <p:cNvSpPr>
            <a:spLocks noGrp="1"/>
          </p:cNvSpPr>
          <p:nvPr>
            <p:ph type="ftr" sz="quarter" idx="11"/>
          </p:nvPr>
        </p:nvSpPr>
        <p:spPr>
          <a:xfrm>
            <a:off x="3124200" y="6356350"/>
            <a:ext cx="3124200" cy="365125"/>
          </a:xfrm>
        </p:spPr>
        <p:txBody>
          <a:bodyPr/>
          <a:lstStyle/>
          <a:p>
            <a:pPr>
              <a:defRPr/>
            </a:pPr>
            <a:r>
              <a:rPr lang="en-US">
                <a:latin typeface="Open Sans"/>
              </a:rPr>
              <a:t>CLASI Introduction to Fair Housing February 2021</a:t>
            </a:r>
            <a:endParaRPr lang="en-US" dirty="0">
              <a:latin typeface="Open Sans"/>
            </a:endParaRPr>
          </a:p>
        </p:txBody>
      </p:sp>
      <p:sp>
        <p:nvSpPr>
          <p:cNvPr id="6" name="Slide Number Placeholder 5">
            <a:extLst>
              <a:ext uri="{FF2B5EF4-FFF2-40B4-BE49-F238E27FC236}">
                <a16:creationId xmlns:a16="http://schemas.microsoft.com/office/drawing/2014/main" id="{304118EA-6EBF-4D47-9551-5F2379102F44}"/>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13</a:t>
            </a:fld>
            <a:endParaRPr lang="en-US" dirty="0">
              <a:latin typeface="Open Sans"/>
            </a:endParaRPr>
          </a:p>
        </p:txBody>
      </p:sp>
    </p:spTree>
    <p:extLst>
      <p:ext uri="{BB962C8B-B14F-4D97-AF65-F5344CB8AC3E}">
        <p14:creationId xmlns:p14="http://schemas.microsoft.com/office/powerpoint/2010/main" val="329779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panose="020B0606030504020204"/>
              </a:rPr>
              <a:t>Examples of Discrimination</a:t>
            </a:r>
          </a:p>
        </p:txBody>
      </p:sp>
      <p:sp>
        <p:nvSpPr>
          <p:cNvPr id="3" name="Content Placeholder 2"/>
          <p:cNvSpPr>
            <a:spLocks noGrp="1"/>
          </p:cNvSpPr>
          <p:nvPr>
            <p:ph idx="1"/>
          </p:nvPr>
        </p:nvSpPr>
        <p:spPr>
          <a:xfrm>
            <a:off x="398410" y="1692275"/>
            <a:ext cx="8261349" cy="4076700"/>
          </a:xfrm>
        </p:spPr>
        <p:txBody>
          <a:bodyPr rtlCol="0">
            <a:normAutofit fontScale="92500" lnSpcReduction="10000"/>
          </a:bodyPr>
          <a:lstStyle/>
          <a:p>
            <a:pPr fontAlgn="auto">
              <a:lnSpc>
                <a:spcPct val="110000"/>
              </a:lnSpc>
              <a:spcBef>
                <a:spcPts val="0"/>
              </a:spcBef>
              <a:spcAft>
                <a:spcPts val="0"/>
              </a:spcAft>
              <a:buFont typeface="Arial" pitchFamily="34" charset="0"/>
              <a:buChar char="•"/>
              <a:defRPr/>
            </a:pPr>
            <a:endParaRPr lang="en-US" sz="2500" dirty="0"/>
          </a:p>
          <a:p>
            <a:pPr fontAlgn="auto">
              <a:spcAft>
                <a:spcPts val="0"/>
              </a:spcAft>
              <a:buFont typeface="Arial" pitchFamily="34" charset="0"/>
              <a:buChar char="•"/>
              <a:defRPr/>
            </a:pPr>
            <a:r>
              <a:rPr lang="en-US" sz="2500" dirty="0">
                <a:latin typeface="Open Sans" panose="020B0606030504020204"/>
              </a:rPr>
              <a:t>A Hispanic family attempting to rent a home is told by the owner that he will not rent to them because the neighbors don’t want them living there.</a:t>
            </a:r>
          </a:p>
          <a:p>
            <a:pPr marL="114300" indent="0" fontAlgn="auto">
              <a:spcAft>
                <a:spcPts val="0"/>
              </a:spcAft>
              <a:buNone/>
              <a:defRPr/>
            </a:pPr>
            <a:endParaRPr lang="en-US" sz="2500" dirty="0">
              <a:latin typeface="Open Sans" panose="020B0606030504020204"/>
            </a:endParaRPr>
          </a:p>
          <a:p>
            <a:pPr fontAlgn="auto">
              <a:spcAft>
                <a:spcPts val="0"/>
              </a:spcAft>
              <a:buFont typeface="Arial" pitchFamily="34" charset="0"/>
              <a:buChar char="•"/>
              <a:defRPr/>
            </a:pPr>
            <a:r>
              <a:rPr lang="en-US" sz="2500" dirty="0">
                <a:latin typeface="Open Sans" panose="020B0606030504020204"/>
              </a:rPr>
              <a:t>A same gender couple in Delaware is discouraged from renting a home in a particular community and are told by a landlord that another property is available in another area where they would feel more comfortable. </a:t>
            </a:r>
          </a:p>
          <a:p>
            <a:pPr fontAlgn="auto">
              <a:lnSpc>
                <a:spcPct val="110000"/>
              </a:lnSpc>
              <a:spcBef>
                <a:spcPts val="0"/>
              </a:spcBef>
              <a:spcAft>
                <a:spcPts val="0"/>
              </a:spcAft>
              <a:buFont typeface="Arial" pitchFamily="34" charset="0"/>
              <a:buChar char="•"/>
              <a:defRPr/>
            </a:pPr>
            <a:endParaRPr lang="en-US" sz="2500" dirty="0">
              <a:latin typeface="Open Sans" panose="020B0606030504020204"/>
            </a:endParaRPr>
          </a:p>
          <a:p>
            <a:pPr fontAlgn="auto">
              <a:spcAft>
                <a:spcPts val="0"/>
              </a:spcAft>
              <a:buFont typeface="Arial" pitchFamily="34" charset="0"/>
              <a:buChar char="•"/>
              <a:defRPr/>
            </a:pPr>
            <a:r>
              <a:rPr lang="en-US" sz="2500" dirty="0">
                <a:latin typeface="Open Sans" panose="020B0606030504020204"/>
              </a:rPr>
              <a:t>A tenant is evicted when the landlord finds out he has HIV.</a:t>
            </a:r>
          </a:p>
          <a:p>
            <a:pPr fontAlgn="auto">
              <a:lnSpc>
                <a:spcPct val="110000"/>
              </a:lnSpc>
              <a:spcBef>
                <a:spcPts val="0"/>
              </a:spcBef>
              <a:spcAft>
                <a:spcPts val="0"/>
              </a:spcAft>
              <a:buFont typeface="Arial" pitchFamily="34" charset="0"/>
              <a:buChar char="•"/>
              <a:defRPr/>
            </a:pPr>
            <a:endParaRPr lang="en-US" sz="2500" dirty="0"/>
          </a:p>
          <a:p>
            <a:pPr marL="114300" indent="0" fontAlgn="auto">
              <a:spcAft>
                <a:spcPts val="0"/>
              </a:spcAft>
              <a:buFont typeface="Arial" pitchFamily="34" charset="0"/>
              <a:buNone/>
              <a:defRPr/>
            </a:pPr>
            <a:endParaRPr lang="en-US" dirty="0"/>
          </a:p>
        </p:txBody>
      </p:sp>
      <p:pic>
        <p:nvPicPr>
          <p:cNvPr id="4" name="Picture 15" descr="C:\Users\dpilipis.DECLASI\AppData\Local\Microsoft\Windows\Temporary Internet Files\Content.IE5\MY2R1SXP\Follow-the-rul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5768975"/>
            <a:ext cx="952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8094723F-E22F-44F7-8413-E0DE4A984331}"/>
              </a:ext>
            </a:extLst>
          </p:cNvPr>
          <p:cNvSpPr>
            <a:spLocks noGrp="1"/>
          </p:cNvSpPr>
          <p:nvPr>
            <p:ph type="ftr" sz="quarter" idx="11"/>
          </p:nvPr>
        </p:nvSpPr>
        <p:spPr>
          <a:xfrm>
            <a:off x="28194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4C599412-338A-4DA9-9453-585A475D1669}"/>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14</a:t>
            </a:fld>
            <a:endParaRPr lang="en-US" dirty="0">
              <a:latin typeface="Open Sans" panose="020B060603050402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8270E-D6B1-4AD1-8AEF-2AE00D1738DC}"/>
              </a:ext>
            </a:extLst>
          </p:cNvPr>
          <p:cNvSpPr>
            <a:spLocks noGrp="1"/>
          </p:cNvSpPr>
          <p:nvPr>
            <p:ph type="title"/>
          </p:nvPr>
        </p:nvSpPr>
        <p:spPr/>
        <p:txBody>
          <a:bodyPr/>
          <a:lstStyle/>
          <a:p>
            <a:r>
              <a:rPr lang="en-US" cap="none" dirty="0">
                <a:latin typeface="Open Sans" panose="020B0606030504020204"/>
              </a:rPr>
              <a:t>Examples of Discrimination </a:t>
            </a:r>
          </a:p>
        </p:txBody>
      </p:sp>
      <p:sp>
        <p:nvSpPr>
          <p:cNvPr id="3" name="Content Placeholder 2">
            <a:extLst>
              <a:ext uri="{FF2B5EF4-FFF2-40B4-BE49-F238E27FC236}">
                <a16:creationId xmlns:a16="http://schemas.microsoft.com/office/drawing/2014/main" id="{6484E956-AF1E-4D4E-82E5-A3557D804468}"/>
              </a:ext>
            </a:extLst>
          </p:cNvPr>
          <p:cNvSpPr>
            <a:spLocks noGrp="1"/>
          </p:cNvSpPr>
          <p:nvPr>
            <p:ph idx="1"/>
          </p:nvPr>
        </p:nvSpPr>
        <p:spPr/>
        <p:txBody>
          <a:bodyPr/>
          <a:lstStyle/>
          <a:p>
            <a:pPr fontAlgn="auto">
              <a:spcAft>
                <a:spcPts val="0"/>
              </a:spcAft>
              <a:buFont typeface="Arial" pitchFamily="34" charset="0"/>
              <a:buChar char="•"/>
              <a:defRPr/>
            </a:pPr>
            <a:r>
              <a:rPr lang="en-US" sz="2400" dirty="0">
                <a:latin typeface="Open Sans" panose="020B0606030504020204"/>
              </a:rPr>
              <a:t>An ad for an apartment in a local newspaper states “no kids.”</a:t>
            </a:r>
          </a:p>
          <a:p>
            <a:pPr marL="114300" indent="0" fontAlgn="auto">
              <a:spcAft>
                <a:spcPts val="0"/>
              </a:spcAft>
              <a:buNone/>
              <a:defRPr/>
            </a:pPr>
            <a:endParaRPr lang="en-US" sz="2400" dirty="0">
              <a:latin typeface="Open Sans" panose="020B0606030504020204"/>
            </a:endParaRPr>
          </a:p>
          <a:p>
            <a:pPr fontAlgn="auto">
              <a:spcAft>
                <a:spcPts val="0"/>
              </a:spcAft>
              <a:buFont typeface="Arial" pitchFamily="34" charset="0"/>
              <a:buChar char="•"/>
              <a:defRPr/>
            </a:pPr>
            <a:r>
              <a:rPr lang="en-US" sz="2400" dirty="0">
                <a:latin typeface="Open Sans" panose="020B0606030504020204"/>
              </a:rPr>
              <a:t>A landlord attempts to evict a tenant couple that has a child while renting a home because the lease states that only two people may reside in the home.</a:t>
            </a:r>
          </a:p>
          <a:p>
            <a:pPr marL="114300" indent="0" fontAlgn="auto">
              <a:spcAft>
                <a:spcPts val="0"/>
              </a:spcAft>
              <a:buNone/>
              <a:defRPr/>
            </a:pPr>
            <a:endParaRPr lang="en-US" sz="2400" dirty="0">
              <a:latin typeface="Open Sans" panose="020B0606030504020204"/>
            </a:endParaRPr>
          </a:p>
          <a:p>
            <a:pPr fontAlgn="auto">
              <a:spcAft>
                <a:spcPts val="0"/>
              </a:spcAft>
              <a:buFont typeface="Arial" pitchFamily="34" charset="0"/>
              <a:buChar char="•"/>
              <a:defRPr/>
            </a:pPr>
            <a:r>
              <a:rPr lang="en-US" sz="2400" dirty="0">
                <a:latin typeface="Open Sans" panose="020B0606030504020204"/>
              </a:rPr>
              <a:t>An Asian couple is charged more monthly rent than an African American couple residing in a comparable unit in the same apartment complex.</a:t>
            </a:r>
          </a:p>
          <a:p>
            <a:endParaRPr lang="en-US" dirty="0"/>
          </a:p>
        </p:txBody>
      </p:sp>
      <p:sp>
        <p:nvSpPr>
          <p:cNvPr id="4" name="Footer Placeholder 3">
            <a:extLst>
              <a:ext uri="{FF2B5EF4-FFF2-40B4-BE49-F238E27FC236}">
                <a16:creationId xmlns:a16="http://schemas.microsoft.com/office/drawing/2014/main" id="{6933E29E-40AC-4AF9-BC04-2B2E4847F511}"/>
              </a:ext>
            </a:extLst>
          </p:cNvPr>
          <p:cNvSpPr>
            <a:spLocks noGrp="1"/>
          </p:cNvSpPr>
          <p:nvPr>
            <p:ph type="ftr" sz="quarter" idx="11"/>
          </p:nvPr>
        </p:nvSpPr>
        <p:spPr>
          <a:xfrm>
            <a:off x="3124200" y="6356350"/>
            <a:ext cx="3124200" cy="365125"/>
          </a:xfrm>
        </p:spPr>
        <p:txBody>
          <a:bodyPr/>
          <a:lstStyle/>
          <a:p>
            <a:pPr>
              <a:defRPr/>
            </a:pPr>
            <a:r>
              <a:rPr lang="en-US"/>
              <a:t>CLASI Introduction to Fair Housing February 2021</a:t>
            </a:r>
            <a:endParaRPr lang="en-US" dirty="0"/>
          </a:p>
        </p:txBody>
      </p:sp>
      <p:sp>
        <p:nvSpPr>
          <p:cNvPr id="5" name="Slide Number Placeholder 4">
            <a:extLst>
              <a:ext uri="{FF2B5EF4-FFF2-40B4-BE49-F238E27FC236}">
                <a16:creationId xmlns:a16="http://schemas.microsoft.com/office/drawing/2014/main" id="{193A6821-893D-4C65-A638-0118386F5B48}"/>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15</a:t>
            </a:fld>
            <a:endParaRPr lang="en-US" dirty="0">
              <a:latin typeface="Open Sans" panose="020B0606030504020204"/>
            </a:endParaRPr>
          </a:p>
        </p:txBody>
      </p:sp>
    </p:spTree>
    <p:extLst>
      <p:ext uri="{BB962C8B-B14F-4D97-AF65-F5344CB8AC3E}">
        <p14:creationId xmlns:p14="http://schemas.microsoft.com/office/powerpoint/2010/main" val="3913680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6C9D-FF64-4009-A82D-DC0E5E206F86}"/>
              </a:ext>
            </a:extLst>
          </p:cNvPr>
          <p:cNvSpPr>
            <a:spLocks noGrp="1"/>
          </p:cNvSpPr>
          <p:nvPr>
            <p:ph type="title"/>
          </p:nvPr>
        </p:nvSpPr>
        <p:spPr/>
        <p:txBody>
          <a:bodyPr/>
          <a:lstStyle/>
          <a:p>
            <a:r>
              <a:rPr lang="en-US" cap="none" dirty="0">
                <a:latin typeface="Open Sans" panose="020B0606030504020204"/>
              </a:rPr>
              <a:t>Examples of Discrimination</a:t>
            </a:r>
          </a:p>
        </p:txBody>
      </p:sp>
      <p:sp>
        <p:nvSpPr>
          <p:cNvPr id="3" name="Content Placeholder 2">
            <a:extLst>
              <a:ext uri="{FF2B5EF4-FFF2-40B4-BE49-F238E27FC236}">
                <a16:creationId xmlns:a16="http://schemas.microsoft.com/office/drawing/2014/main" id="{B4F2C305-70CB-4551-A7F3-F4300FD0F4CD}"/>
              </a:ext>
            </a:extLst>
          </p:cNvPr>
          <p:cNvSpPr>
            <a:spLocks noGrp="1"/>
          </p:cNvSpPr>
          <p:nvPr>
            <p:ph idx="1"/>
          </p:nvPr>
        </p:nvSpPr>
        <p:spPr/>
        <p:txBody>
          <a:bodyPr/>
          <a:lstStyle/>
          <a:p>
            <a:pPr fontAlgn="auto">
              <a:spcAft>
                <a:spcPts val="0"/>
              </a:spcAft>
              <a:buFont typeface="Arial" pitchFamily="34" charset="0"/>
              <a:buChar char="•"/>
              <a:defRPr/>
            </a:pPr>
            <a:r>
              <a:rPr lang="en-US" sz="2400" dirty="0">
                <a:latin typeface="Open Sans" panose="020B0606030504020204"/>
              </a:rPr>
              <a:t>A rental agent is told by the owner of an apartment building to deny the applications of prospective tenants if they use a wheelchair.</a:t>
            </a:r>
          </a:p>
          <a:p>
            <a:pPr fontAlgn="auto">
              <a:spcAft>
                <a:spcPts val="0"/>
              </a:spcAft>
              <a:buFont typeface="Arial" pitchFamily="34" charset="0"/>
              <a:buChar char="•"/>
              <a:defRPr/>
            </a:pPr>
            <a:endParaRPr lang="en-US" sz="2400" dirty="0">
              <a:latin typeface="Open Sans" panose="020B0606030504020204"/>
            </a:endParaRPr>
          </a:p>
          <a:p>
            <a:pPr fontAlgn="auto">
              <a:spcAft>
                <a:spcPts val="0"/>
              </a:spcAft>
              <a:buFont typeface="Arial" pitchFamily="34" charset="0"/>
              <a:buChar char="•"/>
              <a:defRPr/>
            </a:pPr>
            <a:r>
              <a:rPr lang="en-US" sz="2400" dirty="0">
                <a:latin typeface="Open Sans" panose="020B0606030504020204"/>
              </a:rPr>
              <a:t>An owner of an apartment building refuses to rent to a prospective tenant because of an apparent developmental disability</a:t>
            </a:r>
          </a:p>
          <a:p>
            <a:pPr fontAlgn="auto">
              <a:lnSpc>
                <a:spcPct val="110000"/>
              </a:lnSpc>
              <a:spcBef>
                <a:spcPts val="0"/>
              </a:spcBef>
              <a:spcAft>
                <a:spcPts val="0"/>
              </a:spcAft>
              <a:buFont typeface="Arial" pitchFamily="34" charset="0"/>
              <a:buChar char="•"/>
              <a:defRPr/>
            </a:pPr>
            <a:endParaRPr lang="en-US" sz="2400" dirty="0">
              <a:latin typeface="Open Sans" panose="020B0606030504020204"/>
            </a:endParaRPr>
          </a:p>
          <a:p>
            <a:pPr fontAlgn="auto">
              <a:spcAft>
                <a:spcPts val="0"/>
              </a:spcAft>
              <a:buFont typeface="Arial" pitchFamily="34" charset="0"/>
              <a:buChar char="•"/>
              <a:defRPr/>
            </a:pPr>
            <a:r>
              <a:rPr lang="en-US" sz="2400" dirty="0">
                <a:latin typeface="Open Sans" panose="020B0606030504020204"/>
              </a:rPr>
              <a:t>A landlord informing an African American applicant that the units are all occupied when in fact there are available units.</a:t>
            </a:r>
          </a:p>
          <a:p>
            <a:endParaRPr lang="en-US" dirty="0"/>
          </a:p>
        </p:txBody>
      </p:sp>
      <p:sp>
        <p:nvSpPr>
          <p:cNvPr id="4" name="Footer Placeholder 3">
            <a:extLst>
              <a:ext uri="{FF2B5EF4-FFF2-40B4-BE49-F238E27FC236}">
                <a16:creationId xmlns:a16="http://schemas.microsoft.com/office/drawing/2014/main" id="{D6400705-D137-404A-97DC-9B603D16BC70}"/>
              </a:ext>
            </a:extLst>
          </p:cNvPr>
          <p:cNvSpPr>
            <a:spLocks noGrp="1"/>
          </p:cNvSpPr>
          <p:nvPr>
            <p:ph type="ftr" sz="quarter" idx="11"/>
          </p:nvPr>
        </p:nvSpPr>
        <p:spPr>
          <a:xfrm>
            <a:off x="31242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729C24A1-F2A9-4EDD-BB00-FC38B8708C67}"/>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16</a:t>
            </a:fld>
            <a:endParaRPr lang="en-US" dirty="0">
              <a:latin typeface="Open Sans" panose="020B0606030504020204"/>
            </a:endParaRPr>
          </a:p>
        </p:txBody>
      </p:sp>
    </p:spTree>
    <p:extLst>
      <p:ext uri="{BB962C8B-B14F-4D97-AF65-F5344CB8AC3E}">
        <p14:creationId xmlns:p14="http://schemas.microsoft.com/office/powerpoint/2010/main" val="1420219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panose="020B0606030504020204"/>
              </a:rPr>
              <a:t>Examples of Discrimination</a:t>
            </a:r>
          </a:p>
        </p:txBody>
      </p:sp>
      <p:sp>
        <p:nvSpPr>
          <p:cNvPr id="3" name="Content Placeholder 2"/>
          <p:cNvSpPr>
            <a:spLocks noGrp="1"/>
          </p:cNvSpPr>
          <p:nvPr>
            <p:ph idx="1"/>
          </p:nvPr>
        </p:nvSpPr>
        <p:spPr>
          <a:xfrm>
            <a:off x="304800" y="1905000"/>
            <a:ext cx="8610600" cy="3886200"/>
          </a:xfrm>
        </p:spPr>
        <p:txBody>
          <a:bodyPr rtlCol="0">
            <a:normAutofit fontScale="92500" lnSpcReduction="10000"/>
          </a:bodyPr>
          <a:lstStyle/>
          <a:p>
            <a:pPr fontAlgn="auto">
              <a:spcAft>
                <a:spcPts val="0"/>
              </a:spcAft>
              <a:buFont typeface="Arial" pitchFamily="34" charset="0"/>
              <a:buChar char="•"/>
              <a:defRPr/>
            </a:pPr>
            <a:r>
              <a:rPr lang="en-US" sz="2500" dirty="0">
                <a:latin typeface="Open Sans" panose="020B0606030504020204"/>
              </a:rPr>
              <a:t>A landlord places tenants into particular sections of a housing complex by protected class (e.g., race, national origin, familial status / presence of children, disability etc.)</a:t>
            </a:r>
          </a:p>
          <a:p>
            <a:pPr marL="114300" indent="0" fontAlgn="auto">
              <a:spcAft>
                <a:spcPts val="0"/>
              </a:spcAft>
              <a:buNone/>
              <a:defRPr/>
            </a:pPr>
            <a:endParaRPr lang="en-US" sz="2500" dirty="0">
              <a:latin typeface="Open Sans" panose="020B0606030504020204"/>
            </a:endParaRPr>
          </a:p>
          <a:p>
            <a:pPr fontAlgn="auto">
              <a:spcAft>
                <a:spcPts val="0"/>
              </a:spcAft>
              <a:buFont typeface="Arial" pitchFamily="34" charset="0"/>
              <a:buChar char="•"/>
              <a:defRPr/>
            </a:pPr>
            <a:r>
              <a:rPr lang="en-US" sz="2500" dirty="0">
                <a:latin typeface="Open Sans" panose="020B0606030504020204"/>
              </a:rPr>
              <a:t>A landlord requires proof of United States Citizenship to apply for housing</a:t>
            </a:r>
          </a:p>
          <a:p>
            <a:pPr marL="114300" indent="0" fontAlgn="auto">
              <a:spcAft>
                <a:spcPts val="0"/>
              </a:spcAft>
              <a:buNone/>
              <a:defRPr/>
            </a:pPr>
            <a:endParaRPr lang="en-US" sz="2500" dirty="0">
              <a:latin typeface="Open Sans" panose="020B0606030504020204"/>
            </a:endParaRPr>
          </a:p>
          <a:p>
            <a:pPr fontAlgn="auto">
              <a:spcAft>
                <a:spcPts val="0"/>
              </a:spcAft>
              <a:buFont typeface="Arial" pitchFamily="34" charset="0"/>
              <a:buChar char="•"/>
              <a:defRPr/>
            </a:pPr>
            <a:r>
              <a:rPr lang="en-US" sz="2500" dirty="0">
                <a:latin typeface="Open Sans" panose="020B0606030504020204"/>
              </a:rPr>
              <a:t>A landlord refuses to rent to a prospective tenant because the prospective tenant is a recovering alcoholic or drug addict.  [Does not include current illegal use of or addiction to illegal substances].</a:t>
            </a:r>
          </a:p>
          <a:p>
            <a:pPr fontAlgn="auto">
              <a:lnSpc>
                <a:spcPct val="110000"/>
              </a:lnSpc>
              <a:spcBef>
                <a:spcPts val="0"/>
              </a:spcBef>
              <a:spcAft>
                <a:spcPts val="0"/>
              </a:spcAft>
              <a:buFont typeface="Arial" pitchFamily="34" charset="0"/>
              <a:buChar char="•"/>
              <a:defRPr/>
            </a:pPr>
            <a:endParaRPr lang="en-US" sz="2500" dirty="0"/>
          </a:p>
          <a:p>
            <a:pPr marL="114300" indent="0" fontAlgn="auto">
              <a:spcAft>
                <a:spcPts val="0"/>
              </a:spcAft>
              <a:buFont typeface="Arial" pitchFamily="34" charset="0"/>
              <a:buNone/>
              <a:defRPr/>
            </a:pPr>
            <a:endParaRPr lang="en-US" dirty="0"/>
          </a:p>
        </p:txBody>
      </p:sp>
      <p:sp>
        <p:nvSpPr>
          <p:cNvPr id="2" name="Footer Placeholder 1">
            <a:extLst>
              <a:ext uri="{FF2B5EF4-FFF2-40B4-BE49-F238E27FC236}">
                <a16:creationId xmlns:a16="http://schemas.microsoft.com/office/drawing/2014/main" id="{B2390433-D286-4D0A-9544-30206D48ADB4}"/>
              </a:ext>
            </a:extLst>
          </p:cNvPr>
          <p:cNvSpPr>
            <a:spLocks noGrp="1"/>
          </p:cNvSpPr>
          <p:nvPr>
            <p:ph type="ftr" sz="quarter" idx="11"/>
          </p:nvPr>
        </p:nvSpPr>
        <p:spPr>
          <a:xfrm>
            <a:off x="31242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4" name="Slide Number Placeholder 3">
            <a:extLst>
              <a:ext uri="{FF2B5EF4-FFF2-40B4-BE49-F238E27FC236}">
                <a16:creationId xmlns:a16="http://schemas.microsoft.com/office/drawing/2014/main" id="{38B5AC0D-2561-455D-852A-619BFC735448}"/>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17</a:t>
            </a:fld>
            <a:endParaRPr lang="en-US" dirty="0">
              <a:latin typeface="Open Sans" panose="020B0606030504020204"/>
            </a:endParaRPr>
          </a:p>
        </p:txBody>
      </p:sp>
    </p:spTree>
    <p:extLst>
      <p:ext uri="{BB962C8B-B14F-4D97-AF65-F5344CB8AC3E}">
        <p14:creationId xmlns:p14="http://schemas.microsoft.com/office/powerpoint/2010/main" val="3293898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5FB15-E5A5-4467-A69F-6ECADDAD78F8}"/>
              </a:ext>
            </a:extLst>
          </p:cNvPr>
          <p:cNvSpPr>
            <a:spLocks noGrp="1"/>
          </p:cNvSpPr>
          <p:nvPr>
            <p:ph type="title"/>
          </p:nvPr>
        </p:nvSpPr>
        <p:spPr/>
        <p:txBody>
          <a:bodyPr/>
          <a:lstStyle/>
          <a:p>
            <a:r>
              <a:rPr lang="en-US" cap="none" dirty="0">
                <a:latin typeface="Open Sans" panose="020B0606030504020204"/>
              </a:rPr>
              <a:t>Examples of Discrimination</a:t>
            </a:r>
          </a:p>
        </p:txBody>
      </p:sp>
      <p:sp>
        <p:nvSpPr>
          <p:cNvPr id="3" name="Content Placeholder 2">
            <a:extLst>
              <a:ext uri="{FF2B5EF4-FFF2-40B4-BE49-F238E27FC236}">
                <a16:creationId xmlns:a16="http://schemas.microsoft.com/office/drawing/2014/main" id="{278FA928-8CE4-4B38-9898-40D63C4551E9}"/>
              </a:ext>
            </a:extLst>
          </p:cNvPr>
          <p:cNvSpPr>
            <a:spLocks noGrp="1"/>
          </p:cNvSpPr>
          <p:nvPr>
            <p:ph idx="1"/>
          </p:nvPr>
        </p:nvSpPr>
        <p:spPr/>
        <p:txBody>
          <a:bodyPr/>
          <a:lstStyle/>
          <a:p>
            <a:pPr fontAlgn="auto">
              <a:spcAft>
                <a:spcPts val="0"/>
              </a:spcAft>
              <a:buFont typeface="Arial" pitchFamily="34" charset="0"/>
              <a:buChar char="•"/>
              <a:defRPr/>
            </a:pPr>
            <a:r>
              <a:rPr lang="en-US" sz="2400" dirty="0">
                <a:latin typeface="Open Sans" panose="020B0606030504020204"/>
              </a:rPr>
              <a:t>A landlord refuses to rent to a prospective tenant because the prospective tenant  has limited proficiency in the use of the English language.</a:t>
            </a:r>
          </a:p>
          <a:p>
            <a:pPr fontAlgn="auto">
              <a:spcAft>
                <a:spcPts val="0"/>
              </a:spcAft>
              <a:buFont typeface="Arial" pitchFamily="34" charset="0"/>
              <a:buChar char="•"/>
              <a:defRPr/>
            </a:pPr>
            <a:endParaRPr lang="en-US" sz="2400" dirty="0">
              <a:latin typeface="Open Sans" panose="020B0606030504020204"/>
            </a:endParaRPr>
          </a:p>
          <a:p>
            <a:pPr fontAlgn="auto">
              <a:spcAft>
                <a:spcPts val="0"/>
              </a:spcAft>
              <a:buFont typeface="Arial" pitchFamily="34" charset="0"/>
              <a:buChar char="•"/>
              <a:defRPr/>
            </a:pPr>
            <a:r>
              <a:rPr lang="en-US" sz="2400" dirty="0">
                <a:latin typeface="Open Sans" panose="020B0606030504020204"/>
              </a:rPr>
              <a:t>A rental agent for a landlord makes disparaging statements about how Hispanic tenants have poor housekeeping habits even if there is no evidence of disparate treatment of current of prospective Hispanic tenants. </a:t>
            </a:r>
          </a:p>
          <a:p>
            <a:endParaRPr lang="en-US" dirty="0"/>
          </a:p>
        </p:txBody>
      </p:sp>
      <p:sp>
        <p:nvSpPr>
          <p:cNvPr id="4" name="Footer Placeholder 3">
            <a:extLst>
              <a:ext uri="{FF2B5EF4-FFF2-40B4-BE49-F238E27FC236}">
                <a16:creationId xmlns:a16="http://schemas.microsoft.com/office/drawing/2014/main" id="{F4DC5382-1D9A-4A3F-8354-5607552CB5EC}"/>
              </a:ext>
            </a:extLst>
          </p:cNvPr>
          <p:cNvSpPr>
            <a:spLocks noGrp="1"/>
          </p:cNvSpPr>
          <p:nvPr>
            <p:ph type="ftr" sz="quarter" idx="11"/>
          </p:nvPr>
        </p:nvSpPr>
        <p:spPr>
          <a:xfrm>
            <a:off x="31242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7F422CAF-97DB-4B0C-84A9-26E1B7C659CE}"/>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18</a:t>
            </a:fld>
            <a:endParaRPr lang="en-US" dirty="0">
              <a:latin typeface="Open Sans" panose="020B0606030504020204"/>
            </a:endParaRPr>
          </a:p>
        </p:txBody>
      </p:sp>
    </p:spTree>
    <p:extLst>
      <p:ext uri="{BB962C8B-B14F-4D97-AF65-F5344CB8AC3E}">
        <p14:creationId xmlns:p14="http://schemas.microsoft.com/office/powerpoint/2010/main" val="3089496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panose="020B0606030504020204"/>
              </a:rPr>
              <a:t>Special Issues Relating to People with Disabilities</a:t>
            </a:r>
          </a:p>
        </p:txBody>
      </p:sp>
      <p:sp>
        <p:nvSpPr>
          <p:cNvPr id="3" name="Content Placeholder 2"/>
          <p:cNvSpPr>
            <a:spLocks noGrp="1"/>
          </p:cNvSpPr>
          <p:nvPr>
            <p:ph idx="1"/>
          </p:nvPr>
        </p:nvSpPr>
        <p:spPr>
          <a:xfrm>
            <a:off x="457200" y="1752600"/>
            <a:ext cx="8229600" cy="4800600"/>
          </a:xfrm>
        </p:spPr>
        <p:txBody>
          <a:bodyPr rtlCol="0">
            <a:normAutofit fontScale="92500" lnSpcReduction="10000"/>
          </a:bodyPr>
          <a:lstStyle/>
          <a:p>
            <a:pPr fontAlgn="auto">
              <a:spcAft>
                <a:spcPts val="0"/>
              </a:spcAft>
              <a:buFont typeface="Arial" pitchFamily="34" charset="0"/>
              <a:buChar char="•"/>
              <a:defRPr/>
            </a:pPr>
            <a:r>
              <a:rPr lang="en-US" dirty="0">
                <a:latin typeface="Open Sans" panose="020B0606030504020204"/>
              </a:rPr>
              <a:t>Under the law, disability is defined as </a:t>
            </a:r>
            <a:r>
              <a:rPr lang="en-US" b="1" dirty="0">
                <a:latin typeface="Open Sans" panose="020B0606030504020204"/>
              </a:rPr>
              <a:t>a physical or mental impairment that substantially limits one or more of a person’s major life activities</a:t>
            </a:r>
            <a:r>
              <a:rPr lang="en-US" dirty="0">
                <a:latin typeface="Open Sans" panose="020B0606030504020204"/>
              </a:rPr>
              <a:t>: </a:t>
            </a:r>
          </a:p>
          <a:p>
            <a:pPr marL="114300" indent="0" fontAlgn="auto">
              <a:spcAft>
                <a:spcPts val="0"/>
              </a:spcAft>
              <a:buFont typeface="Arial" pitchFamily="34" charset="0"/>
              <a:buNone/>
              <a:defRPr/>
            </a:pPr>
            <a:endParaRPr lang="en-US" sz="2200" dirty="0">
              <a:latin typeface="Open Sans" panose="020B0606030504020204"/>
            </a:endParaRPr>
          </a:p>
          <a:p>
            <a:pPr marL="640080" lvl="1" fontAlgn="auto">
              <a:spcAft>
                <a:spcPts val="0"/>
              </a:spcAft>
              <a:buFont typeface="Arial" pitchFamily="34" charset="0"/>
              <a:buChar char="•"/>
              <a:defRPr/>
            </a:pPr>
            <a:r>
              <a:rPr lang="en-US" dirty="0">
                <a:latin typeface="Open Sans" panose="020B0606030504020204"/>
              </a:rPr>
              <a:t>Walking</a:t>
            </a:r>
          </a:p>
          <a:p>
            <a:pPr marL="640080" lvl="1" fontAlgn="auto">
              <a:spcAft>
                <a:spcPts val="0"/>
              </a:spcAft>
              <a:buFont typeface="Arial" pitchFamily="34" charset="0"/>
              <a:buChar char="•"/>
              <a:defRPr/>
            </a:pPr>
            <a:r>
              <a:rPr lang="en-US" dirty="0">
                <a:latin typeface="Open Sans" panose="020B0606030504020204"/>
              </a:rPr>
              <a:t>Breathing </a:t>
            </a:r>
          </a:p>
          <a:p>
            <a:pPr marL="640080" lvl="1" fontAlgn="auto">
              <a:spcAft>
                <a:spcPts val="0"/>
              </a:spcAft>
              <a:buFont typeface="Arial" pitchFamily="34" charset="0"/>
              <a:buChar char="•"/>
              <a:defRPr/>
            </a:pPr>
            <a:r>
              <a:rPr lang="en-US" dirty="0">
                <a:latin typeface="Open Sans" panose="020B0606030504020204"/>
              </a:rPr>
              <a:t>Seeing</a:t>
            </a:r>
          </a:p>
          <a:p>
            <a:pPr marL="640080" lvl="1" fontAlgn="auto">
              <a:spcAft>
                <a:spcPts val="0"/>
              </a:spcAft>
              <a:buFont typeface="Arial" pitchFamily="34" charset="0"/>
              <a:buChar char="•"/>
              <a:defRPr/>
            </a:pPr>
            <a:r>
              <a:rPr lang="en-US" dirty="0">
                <a:latin typeface="Open Sans" panose="020B0606030504020204"/>
              </a:rPr>
              <a:t>Hearing</a:t>
            </a:r>
          </a:p>
          <a:p>
            <a:pPr marL="640080" lvl="1" fontAlgn="auto">
              <a:spcAft>
                <a:spcPts val="0"/>
              </a:spcAft>
              <a:buFont typeface="Arial" pitchFamily="34" charset="0"/>
              <a:buChar char="•"/>
              <a:defRPr/>
            </a:pPr>
            <a:r>
              <a:rPr lang="en-US" dirty="0">
                <a:latin typeface="Open Sans" panose="020B0606030504020204"/>
              </a:rPr>
              <a:t>Caring for one's self</a:t>
            </a:r>
          </a:p>
          <a:p>
            <a:pPr marL="640080" lvl="1" fontAlgn="auto">
              <a:spcAft>
                <a:spcPts val="0"/>
              </a:spcAft>
              <a:buFont typeface="Arial" pitchFamily="34" charset="0"/>
              <a:buChar char="•"/>
              <a:defRPr/>
            </a:pPr>
            <a:r>
              <a:rPr lang="en-US" dirty="0">
                <a:latin typeface="Open Sans" panose="020B0606030504020204"/>
              </a:rPr>
              <a:t>Etc.</a:t>
            </a:r>
          </a:p>
          <a:p>
            <a:pPr marL="411480" lvl="1" indent="0" fontAlgn="auto">
              <a:spcAft>
                <a:spcPts val="0"/>
              </a:spcAft>
              <a:buFont typeface="Arial" pitchFamily="34" charset="0"/>
              <a:buNone/>
              <a:defRPr/>
            </a:pPr>
            <a:endParaRPr lang="en-US" dirty="0">
              <a:latin typeface="Open Sans" panose="020B0606030504020204"/>
            </a:endParaRPr>
          </a:p>
          <a:p>
            <a:pPr fontAlgn="auto">
              <a:spcAft>
                <a:spcPts val="0"/>
              </a:spcAft>
              <a:buFont typeface="Arial" pitchFamily="34" charset="0"/>
              <a:buChar char="•"/>
              <a:defRPr/>
            </a:pPr>
            <a:r>
              <a:rPr lang="en-US" dirty="0">
                <a:latin typeface="Open Sans" panose="020B0606030504020204"/>
              </a:rPr>
              <a:t>It is </a:t>
            </a:r>
            <a:r>
              <a:rPr lang="en-US" b="1" dirty="0">
                <a:latin typeface="Open Sans" panose="020B0606030504020204"/>
              </a:rPr>
              <a:t>illegal housing discrimination </a:t>
            </a:r>
            <a:r>
              <a:rPr lang="en-US" dirty="0">
                <a:latin typeface="Open Sans" panose="020B0606030504020204"/>
              </a:rPr>
              <a:t>for a housing provider to </a:t>
            </a:r>
            <a:r>
              <a:rPr lang="en-US" b="1" dirty="0">
                <a:latin typeface="Open Sans" panose="020B0606030504020204"/>
              </a:rPr>
              <a:t>fail to provide a reasonable accommodation or reasonable modification </a:t>
            </a:r>
            <a:r>
              <a:rPr lang="en-US" dirty="0">
                <a:latin typeface="Open Sans" panose="020B0606030504020204"/>
              </a:rPr>
              <a:t>for a person with a disability!!!</a:t>
            </a:r>
          </a:p>
          <a:p>
            <a:pPr fontAlgn="auto">
              <a:spcAft>
                <a:spcPts val="0"/>
              </a:spcAft>
              <a:buFont typeface="Arial" pitchFamily="34" charset="0"/>
              <a:buChar char="•"/>
              <a:defRPr/>
            </a:pPr>
            <a:endParaRPr lang="en-US" dirty="0"/>
          </a:p>
          <a:p>
            <a:pPr fontAlgn="auto">
              <a:spcAft>
                <a:spcPts val="0"/>
              </a:spcAft>
              <a:buFont typeface="Arial" pitchFamily="34" charset="0"/>
              <a:buChar char="•"/>
              <a:defRPr/>
            </a:pPr>
            <a:endParaRPr lang="en-US" dirty="0"/>
          </a:p>
        </p:txBody>
      </p:sp>
      <p:pic>
        <p:nvPicPr>
          <p:cNvPr id="48131" name="Picture 2" descr="C:\Users\klentz\AppData\Local\Microsoft\Windows\Temporary Internet Files\Content.IE5\8AC8J8V6\disability-logo[1].jpg"/>
          <p:cNvPicPr>
            <a:picLocks noChangeAspect="1" noChangeArrowheads="1"/>
          </p:cNvPicPr>
          <p:nvPr/>
        </p:nvPicPr>
        <p:blipFill>
          <a:blip r:embed="rId2"/>
          <a:srcRect/>
          <a:stretch>
            <a:fillRect/>
          </a:stretch>
        </p:blipFill>
        <p:spPr bwMode="auto">
          <a:xfrm>
            <a:off x="6708775" y="2819400"/>
            <a:ext cx="1822450" cy="1800225"/>
          </a:xfrm>
          <a:prstGeom prst="rect">
            <a:avLst/>
          </a:prstGeom>
          <a:noFill/>
          <a:ln w="9525">
            <a:noFill/>
            <a:miter lim="800000"/>
            <a:headEnd/>
            <a:tailEnd/>
          </a:ln>
        </p:spPr>
      </p:pic>
      <p:sp>
        <p:nvSpPr>
          <p:cNvPr id="4" name="Footer Placeholder 3">
            <a:extLst>
              <a:ext uri="{FF2B5EF4-FFF2-40B4-BE49-F238E27FC236}">
                <a16:creationId xmlns:a16="http://schemas.microsoft.com/office/drawing/2014/main" id="{4F2E7C97-2C4C-4287-90F9-BE113B8B3CA8}"/>
              </a:ext>
            </a:extLst>
          </p:cNvPr>
          <p:cNvSpPr>
            <a:spLocks noGrp="1"/>
          </p:cNvSpPr>
          <p:nvPr>
            <p:ph type="ftr" sz="quarter" idx="11"/>
          </p:nvPr>
        </p:nvSpPr>
        <p:spPr>
          <a:xfrm>
            <a:off x="3124200" y="6356350"/>
            <a:ext cx="29718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05131957-7985-4164-BEC6-F67EE96D69CB}"/>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19</a:t>
            </a:fld>
            <a:endParaRPr lang="en-US" dirty="0">
              <a:latin typeface="Open Sans" panose="020B060603050402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panose="020B0606030504020204"/>
              </a:rPr>
              <a:t>Reasonable Accommodations</a:t>
            </a:r>
          </a:p>
        </p:txBody>
      </p:sp>
      <p:sp>
        <p:nvSpPr>
          <p:cNvPr id="49154" name="Content Placeholder 2"/>
          <p:cNvSpPr>
            <a:spLocks noGrp="1"/>
          </p:cNvSpPr>
          <p:nvPr>
            <p:ph idx="1"/>
          </p:nvPr>
        </p:nvSpPr>
        <p:spPr>
          <a:xfrm>
            <a:off x="304800" y="1752600"/>
            <a:ext cx="8610600" cy="4800600"/>
          </a:xfrm>
        </p:spPr>
        <p:txBody>
          <a:bodyPr/>
          <a:lstStyle/>
          <a:p>
            <a:endParaRPr lang="en-US" sz="3200" dirty="0"/>
          </a:p>
          <a:p>
            <a:r>
              <a:rPr lang="en-US" sz="3200" dirty="0">
                <a:latin typeface="Open Sans" panose="020B0606030504020204"/>
              </a:rPr>
              <a:t>Changes in rules, policies, practices, or services that are </a:t>
            </a:r>
            <a:r>
              <a:rPr lang="en-US" sz="3200" b="1" dirty="0">
                <a:latin typeface="Open Sans" panose="020B0606030504020204"/>
              </a:rPr>
              <a:t>necessary for person with disability to have equal opportunity to “use and enjoy” housing</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4276979"/>
            <a:ext cx="2438400" cy="1911096"/>
          </a:xfrm>
          <a:prstGeom prst="rect">
            <a:avLst/>
          </a:prstGeom>
        </p:spPr>
      </p:pic>
      <p:sp>
        <p:nvSpPr>
          <p:cNvPr id="3" name="Footer Placeholder 2">
            <a:extLst>
              <a:ext uri="{FF2B5EF4-FFF2-40B4-BE49-F238E27FC236}">
                <a16:creationId xmlns:a16="http://schemas.microsoft.com/office/drawing/2014/main" id="{699F2BF9-73AE-4CFE-BDA1-0CC1850E35C1}"/>
              </a:ext>
            </a:extLst>
          </p:cNvPr>
          <p:cNvSpPr>
            <a:spLocks noGrp="1"/>
          </p:cNvSpPr>
          <p:nvPr>
            <p:ph type="ftr" sz="quarter" idx="11"/>
          </p:nvPr>
        </p:nvSpPr>
        <p:spPr>
          <a:xfrm>
            <a:off x="28194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4" name="Slide Number Placeholder 3">
            <a:extLst>
              <a:ext uri="{FF2B5EF4-FFF2-40B4-BE49-F238E27FC236}">
                <a16:creationId xmlns:a16="http://schemas.microsoft.com/office/drawing/2014/main" id="{08488456-49C0-42CD-864E-92639FCEA3F5}"/>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20</a:t>
            </a:fld>
            <a:endParaRPr lang="en-US" dirty="0">
              <a:latin typeface="Open Sans" panose="020B060603050402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panose="020B0606030504020204"/>
              </a:rPr>
              <a:t>Examples of Reasonable Accommodations</a:t>
            </a:r>
          </a:p>
        </p:txBody>
      </p:sp>
      <p:sp>
        <p:nvSpPr>
          <p:cNvPr id="3" name="Content Placeholder 2"/>
          <p:cNvSpPr>
            <a:spLocks noGrp="1"/>
          </p:cNvSpPr>
          <p:nvPr>
            <p:ph idx="1"/>
          </p:nvPr>
        </p:nvSpPr>
        <p:spPr>
          <a:xfrm>
            <a:off x="152400" y="1600200"/>
            <a:ext cx="7391400" cy="5095875"/>
          </a:xfrm>
        </p:spPr>
        <p:txBody>
          <a:bodyPr rtlCol="0">
            <a:normAutofit fontScale="92500" lnSpcReduction="10000"/>
          </a:bodyPr>
          <a:lstStyle/>
          <a:p>
            <a:pPr fontAlgn="auto">
              <a:spcAft>
                <a:spcPts val="0"/>
              </a:spcAft>
              <a:buFont typeface="Arial" pitchFamily="34" charset="0"/>
              <a:buChar char="•"/>
              <a:defRPr/>
            </a:pPr>
            <a:r>
              <a:rPr lang="en-US" dirty="0">
                <a:latin typeface="Open Sans" panose="020B0606030504020204"/>
              </a:rPr>
              <a:t>A person who is blind and who rents an apartment at a complex with a “no pet” policy asking that that the “no pet” policy be waived so that the person can have a guide dog.</a:t>
            </a:r>
          </a:p>
          <a:p>
            <a:pPr fontAlgn="auto">
              <a:spcAft>
                <a:spcPts val="0"/>
              </a:spcAft>
              <a:buFont typeface="Arial" pitchFamily="34" charset="0"/>
              <a:buChar char="•"/>
              <a:defRPr/>
            </a:pPr>
            <a:endParaRPr lang="en-US" dirty="0">
              <a:latin typeface="Open Sans" panose="020B0606030504020204"/>
            </a:endParaRPr>
          </a:p>
          <a:p>
            <a:pPr fontAlgn="auto">
              <a:spcAft>
                <a:spcPts val="0"/>
              </a:spcAft>
              <a:buFont typeface="Arial" pitchFamily="34" charset="0"/>
              <a:buChar char="•"/>
              <a:defRPr/>
            </a:pPr>
            <a:r>
              <a:rPr lang="en-US" dirty="0">
                <a:latin typeface="Open Sans" panose="020B0606030504020204"/>
              </a:rPr>
              <a:t>A tenant with severe asthma requesting a designated parking space close to the tenant’s unit.</a:t>
            </a:r>
          </a:p>
          <a:p>
            <a:pPr fontAlgn="auto">
              <a:spcAft>
                <a:spcPts val="0"/>
              </a:spcAft>
              <a:buFont typeface="Arial" pitchFamily="34" charset="0"/>
              <a:buChar char="•"/>
              <a:defRPr/>
            </a:pPr>
            <a:endParaRPr lang="en-US" dirty="0">
              <a:latin typeface="Open Sans" panose="020B0606030504020204"/>
            </a:endParaRPr>
          </a:p>
          <a:p>
            <a:pPr fontAlgn="auto">
              <a:spcAft>
                <a:spcPts val="0"/>
              </a:spcAft>
              <a:buFont typeface="Arial" pitchFamily="34" charset="0"/>
              <a:buChar char="•"/>
              <a:defRPr/>
            </a:pPr>
            <a:r>
              <a:rPr lang="en-US" dirty="0">
                <a:latin typeface="Open Sans" panose="020B0606030504020204"/>
              </a:rPr>
              <a:t>A person diagnosed with end stage renal disease who is unable to continue to live independently requesting early termination of her lease and waiver of the early termination fees.</a:t>
            </a:r>
          </a:p>
          <a:p>
            <a:pPr fontAlgn="auto">
              <a:spcAft>
                <a:spcPts val="0"/>
              </a:spcAft>
              <a:buFont typeface="Arial" pitchFamily="34" charset="0"/>
              <a:buChar char="•"/>
              <a:defRPr/>
            </a:pPr>
            <a:endParaRPr lang="en-US" dirty="0">
              <a:latin typeface="Open Sans" panose="020B0606030504020204"/>
            </a:endParaRPr>
          </a:p>
          <a:p>
            <a:pPr fontAlgn="auto">
              <a:spcAft>
                <a:spcPts val="0"/>
              </a:spcAft>
              <a:buFont typeface="Arial" pitchFamily="34" charset="0"/>
              <a:buChar char="•"/>
              <a:defRPr/>
            </a:pPr>
            <a:r>
              <a:rPr lang="en-US" dirty="0">
                <a:latin typeface="Open Sans" panose="020B0606030504020204"/>
              </a:rPr>
              <a:t>Transfer of a person with a mobility impairment to a ground level unit.</a:t>
            </a:r>
          </a:p>
        </p:txBody>
      </p:sp>
      <p:pic>
        <p:nvPicPr>
          <p:cNvPr id="51203" name="Picture 2"/>
          <p:cNvPicPr>
            <a:picLocks noChangeAspect="1" noChangeArrowheads="1"/>
          </p:cNvPicPr>
          <p:nvPr/>
        </p:nvPicPr>
        <p:blipFill>
          <a:blip r:embed="rId2"/>
          <a:srcRect/>
          <a:stretch>
            <a:fillRect/>
          </a:stretch>
        </p:blipFill>
        <p:spPr bwMode="auto">
          <a:xfrm>
            <a:off x="7315200" y="2133600"/>
            <a:ext cx="1447800" cy="1447800"/>
          </a:xfrm>
          <a:prstGeom prst="rect">
            <a:avLst/>
          </a:prstGeom>
          <a:noFill/>
          <a:ln w="9525">
            <a:noFill/>
            <a:miter lim="800000"/>
            <a:headEnd/>
            <a:tailEnd/>
          </a:ln>
        </p:spPr>
      </p:pic>
      <p:sp>
        <p:nvSpPr>
          <p:cNvPr id="4" name="Footer Placeholder 3">
            <a:extLst>
              <a:ext uri="{FF2B5EF4-FFF2-40B4-BE49-F238E27FC236}">
                <a16:creationId xmlns:a16="http://schemas.microsoft.com/office/drawing/2014/main" id="{158F652D-35F1-4D4E-9007-B956561ED70C}"/>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B3BA588D-25B4-4454-86EF-606119D01A62}"/>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21</a:t>
            </a:fld>
            <a:endParaRPr lang="en-US" dirty="0">
              <a:latin typeface="Open Sans" panose="020B060603050402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cap="none" dirty="0">
                <a:solidFill>
                  <a:schemeClr val="accent1">
                    <a:lumMod val="75000"/>
                  </a:schemeClr>
                </a:solidFill>
                <a:latin typeface="Open Sans" panose="020B0606030504020204"/>
              </a:rPr>
              <a:t>Reasonable Accommodations</a:t>
            </a:r>
            <a:endParaRPr lang="en-US" dirty="0">
              <a:solidFill>
                <a:schemeClr val="accent1">
                  <a:lumMod val="75000"/>
                </a:schemeClr>
              </a:solidFill>
              <a:latin typeface="Open Sans" panose="020B0606030504020204"/>
            </a:endParaRPr>
          </a:p>
        </p:txBody>
      </p:sp>
      <p:sp>
        <p:nvSpPr>
          <p:cNvPr id="3" name="Content Placeholder 2"/>
          <p:cNvSpPr>
            <a:spLocks noGrp="1"/>
          </p:cNvSpPr>
          <p:nvPr>
            <p:ph idx="1"/>
          </p:nvPr>
        </p:nvSpPr>
        <p:spPr/>
        <p:txBody>
          <a:bodyPr rtlCol="0">
            <a:normAutofit/>
          </a:bodyPr>
          <a:lstStyle/>
          <a:p>
            <a:pPr algn="ctr" fontAlgn="auto">
              <a:spcAft>
                <a:spcPts val="0"/>
              </a:spcAft>
              <a:buFont typeface="Arial" pitchFamily="34" charset="0"/>
              <a:buChar char="•"/>
              <a:defRPr/>
            </a:pPr>
            <a:r>
              <a:rPr lang="en-US" dirty="0">
                <a:latin typeface="Open Sans" panose="020B0606030504020204"/>
              </a:rPr>
              <a:t>When is request unreasonable?  </a:t>
            </a:r>
          </a:p>
          <a:p>
            <a:pPr marL="114300" indent="0" algn="ctr" fontAlgn="auto">
              <a:spcAft>
                <a:spcPts val="0"/>
              </a:spcAft>
              <a:buFont typeface="Arial" pitchFamily="34" charset="0"/>
              <a:buNone/>
              <a:defRPr/>
            </a:pPr>
            <a:endParaRPr lang="en-US" dirty="0">
              <a:latin typeface="Open Sans" panose="020B0606030504020204"/>
            </a:endParaRPr>
          </a:p>
          <a:p>
            <a:pPr marL="114300" indent="0" algn="ctr" fontAlgn="auto">
              <a:spcAft>
                <a:spcPts val="0"/>
              </a:spcAft>
              <a:buFont typeface="Arial" pitchFamily="34" charset="0"/>
              <a:buNone/>
              <a:defRPr/>
            </a:pPr>
            <a:endParaRPr lang="en-US" dirty="0">
              <a:latin typeface="Open Sans" panose="020B0606030504020204"/>
            </a:endParaRPr>
          </a:p>
          <a:p>
            <a:pPr marL="114300" indent="0" algn="ctr" fontAlgn="auto">
              <a:spcAft>
                <a:spcPts val="0"/>
              </a:spcAft>
              <a:buFont typeface="Arial" pitchFamily="34" charset="0"/>
              <a:buNone/>
              <a:defRPr/>
            </a:pPr>
            <a:r>
              <a:rPr lang="en-US" dirty="0">
                <a:latin typeface="Open Sans" panose="020B0606030504020204"/>
              </a:rPr>
              <a:t>When accommodation is:</a:t>
            </a:r>
          </a:p>
          <a:p>
            <a:pPr marL="114300" indent="0" algn="ctr" fontAlgn="auto">
              <a:spcAft>
                <a:spcPts val="0"/>
              </a:spcAft>
              <a:buFont typeface="Arial" pitchFamily="34" charset="0"/>
              <a:buNone/>
              <a:defRPr/>
            </a:pPr>
            <a:endParaRPr lang="en-US" dirty="0"/>
          </a:p>
          <a:p>
            <a:pPr fontAlgn="auto">
              <a:spcAft>
                <a:spcPts val="0"/>
              </a:spcAft>
              <a:buFont typeface="Arial" pitchFamily="34" charset="0"/>
              <a:buChar char="•"/>
              <a:defRPr/>
            </a:pPr>
            <a:r>
              <a:rPr lang="en-US" dirty="0"/>
              <a:t>                       </a:t>
            </a:r>
            <a:r>
              <a:rPr lang="en-US" dirty="0">
                <a:latin typeface="Open Sans" panose="020B0606030504020204"/>
              </a:rPr>
              <a:t>or</a:t>
            </a:r>
            <a:r>
              <a:rPr lang="en-US" dirty="0"/>
              <a:t>                               </a:t>
            </a:r>
            <a:r>
              <a:rPr lang="en-US" dirty="0" err="1">
                <a:latin typeface="Open Sans" panose="020B0606030504020204"/>
              </a:rPr>
              <a:t>or</a:t>
            </a:r>
            <a:endParaRPr lang="en-US" dirty="0">
              <a:latin typeface="Open Sans" panose="020B0606030504020204"/>
            </a:endParaRPr>
          </a:p>
        </p:txBody>
      </p:sp>
      <p:pic>
        <p:nvPicPr>
          <p:cNvPr id="50179" name="Picture 2"/>
          <p:cNvPicPr>
            <a:picLocks noChangeAspect="1" noChangeArrowheads="1"/>
          </p:cNvPicPr>
          <p:nvPr/>
        </p:nvPicPr>
        <p:blipFill>
          <a:blip r:embed="rId2"/>
          <a:srcRect/>
          <a:stretch>
            <a:fillRect/>
          </a:stretch>
        </p:blipFill>
        <p:spPr bwMode="auto">
          <a:xfrm>
            <a:off x="152400" y="4057650"/>
            <a:ext cx="2879725" cy="2133600"/>
          </a:xfrm>
          <a:prstGeom prst="rect">
            <a:avLst/>
          </a:prstGeom>
          <a:noFill/>
          <a:ln w="9525">
            <a:noFill/>
            <a:miter lim="800000"/>
            <a:headEnd/>
            <a:tailEnd/>
          </a:ln>
        </p:spPr>
      </p:pic>
      <p:sp>
        <p:nvSpPr>
          <p:cNvPr id="50180" name="TextBox 5"/>
          <p:cNvSpPr txBox="1">
            <a:spLocks noChangeArrowheads="1"/>
          </p:cNvSpPr>
          <p:nvPr/>
        </p:nvSpPr>
        <p:spPr bwMode="auto">
          <a:xfrm>
            <a:off x="330200" y="4624388"/>
            <a:ext cx="3276600" cy="862012"/>
          </a:xfrm>
          <a:prstGeom prst="rect">
            <a:avLst/>
          </a:prstGeom>
          <a:noFill/>
          <a:ln w="9525">
            <a:noFill/>
            <a:miter lim="800000"/>
            <a:headEnd/>
            <a:tailEnd/>
          </a:ln>
        </p:spPr>
        <p:txBody>
          <a:bodyPr>
            <a:spAutoFit/>
          </a:bodyPr>
          <a:lstStyle/>
          <a:p>
            <a:pPr marL="0" lvl="1" algn="ctr"/>
            <a:r>
              <a:rPr lang="en-US" sz="1400" dirty="0">
                <a:solidFill>
                  <a:schemeClr val="bg1"/>
                </a:solidFill>
                <a:latin typeface="Century Gothic" pitchFamily="34" charset="0"/>
              </a:rPr>
              <a:t> </a:t>
            </a:r>
          </a:p>
          <a:p>
            <a:pPr marL="0" lvl="1"/>
            <a:r>
              <a:rPr lang="en-US" sz="1400" dirty="0">
                <a:solidFill>
                  <a:schemeClr val="bg1"/>
                </a:solidFill>
                <a:latin typeface="Open Sans" panose="020B0606030504020204"/>
              </a:rPr>
              <a:t>not related to disability</a:t>
            </a:r>
            <a:r>
              <a:rPr lang="en-US" dirty="0">
                <a:solidFill>
                  <a:schemeClr val="bg1"/>
                </a:solidFill>
                <a:latin typeface="Open Sans" panose="020B0606030504020204"/>
              </a:rPr>
              <a:t>, </a:t>
            </a:r>
          </a:p>
          <a:p>
            <a:pPr marL="0" lvl="1"/>
            <a:endParaRPr lang="en-US" dirty="0">
              <a:solidFill>
                <a:schemeClr val="bg1"/>
              </a:solidFill>
              <a:latin typeface="Century Gothic" pitchFamily="34" charset="0"/>
            </a:endParaRPr>
          </a:p>
        </p:txBody>
      </p:sp>
      <p:pic>
        <p:nvPicPr>
          <p:cNvPr id="50181" name="Picture 4"/>
          <p:cNvPicPr>
            <a:picLocks noChangeAspect="1" noChangeArrowheads="1"/>
          </p:cNvPicPr>
          <p:nvPr/>
        </p:nvPicPr>
        <p:blipFill>
          <a:blip r:embed="rId3"/>
          <a:srcRect/>
          <a:stretch>
            <a:fillRect/>
          </a:stretch>
        </p:blipFill>
        <p:spPr bwMode="auto">
          <a:xfrm>
            <a:off x="3111500" y="4057650"/>
            <a:ext cx="2878138" cy="2133600"/>
          </a:xfrm>
          <a:prstGeom prst="rect">
            <a:avLst/>
          </a:prstGeom>
          <a:noFill/>
          <a:ln w="9525">
            <a:noFill/>
            <a:miter lim="800000"/>
            <a:headEnd/>
            <a:tailEnd/>
          </a:ln>
        </p:spPr>
      </p:pic>
      <p:pic>
        <p:nvPicPr>
          <p:cNvPr id="50182" name="Picture 5"/>
          <p:cNvPicPr>
            <a:picLocks noChangeAspect="1" noChangeArrowheads="1"/>
          </p:cNvPicPr>
          <p:nvPr/>
        </p:nvPicPr>
        <p:blipFill>
          <a:blip r:embed="rId3"/>
          <a:srcRect/>
          <a:stretch>
            <a:fillRect/>
          </a:stretch>
        </p:blipFill>
        <p:spPr bwMode="auto">
          <a:xfrm>
            <a:off x="6172200" y="4057650"/>
            <a:ext cx="2878138" cy="2133600"/>
          </a:xfrm>
          <a:prstGeom prst="rect">
            <a:avLst/>
          </a:prstGeom>
          <a:noFill/>
          <a:ln w="9525">
            <a:noFill/>
            <a:miter lim="800000"/>
            <a:headEnd/>
            <a:tailEnd/>
          </a:ln>
        </p:spPr>
      </p:pic>
      <p:sp>
        <p:nvSpPr>
          <p:cNvPr id="50183" name="TextBox 3"/>
          <p:cNvSpPr txBox="1">
            <a:spLocks noChangeArrowheads="1"/>
          </p:cNvSpPr>
          <p:nvPr/>
        </p:nvSpPr>
        <p:spPr bwMode="auto">
          <a:xfrm>
            <a:off x="3733800" y="4495800"/>
            <a:ext cx="1905000" cy="1446213"/>
          </a:xfrm>
          <a:prstGeom prst="rect">
            <a:avLst/>
          </a:prstGeom>
          <a:noFill/>
          <a:ln w="9525">
            <a:noFill/>
            <a:miter lim="800000"/>
            <a:headEnd/>
            <a:tailEnd/>
          </a:ln>
        </p:spPr>
        <p:txBody>
          <a:bodyPr>
            <a:spAutoFit/>
          </a:bodyPr>
          <a:lstStyle/>
          <a:p>
            <a:pPr marL="0" lvl="1"/>
            <a:r>
              <a:rPr lang="en-US" sz="1400" dirty="0">
                <a:solidFill>
                  <a:schemeClr val="bg1"/>
                </a:solidFill>
                <a:latin typeface="Open Sans" panose="020B0606030504020204"/>
              </a:rPr>
              <a:t>Would pose an undue financial AND administrative hardship to housing provider </a:t>
            </a:r>
          </a:p>
          <a:p>
            <a:endParaRPr lang="en-US" dirty="0">
              <a:latin typeface="Century Gothic" pitchFamily="34" charset="0"/>
            </a:endParaRPr>
          </a:p>
        </p:txBody>
      </p:sp>
      <p:sp>
        <p:nvSpPr>
          <p:cNvPr id="50184" name="TextBox 7"/>
          <p:cNvSpPr txBox="1">
            <a:spLocks noChangeArrowheads="1"/>
          </p:cNvSpPr>
          <p:nvPr/>
        </p:nvSpPr>
        <p:spPr bwMode="auto">
          <a:xfrm>
            <a:off x="6172200" y="4618038"/>
            <a:ext cx="2878138" cy="1014412"/>
          </a:xfrm>
          <a:prstGeom prst="rect">
            <a:avLst/>
          </a:prstGeom>
          <a:noFill/>
          <a:ln w="9525">
            <a:noFill/>
            <a:miter lim="800000"/>
            <a:headEnd/>
            <a:tailEnd/>
          </a:ln>
        </p:spPr>
        <p:txBody>
          <a:bodyPr>
            <a:spAutoFit/>
          </a:bodyPr>
          <a:lstStyle/>
          <a:p>
            <a:pPr marL="0" lvl="1" algn="ctr"/>
            <a:r>
              <a:rPr lang="en-US" sz="1400" dirty="0">
                <a:solidFill>
                  <a:schemeClr val="bg1"/>
                </a:solidFill>
                <a:latin typeface="Open Sans" panose="020B0606030504020204"/>
              </a:rPr>
              <a:t>If accommodation would fundamentally alter nature of program</a:t>
            </a:r>
          </a:p>
          <a:p>
            <a:endParaRPr lang="en-US" dirty="0">
              <a:latin typeface="Century Gothic" pitchFamily="34" charset="0"/>
            </a:endParaRPr>
          </a:p>
        </p:txBody>
      </p:sp>
      <p:sp>
        <p:nvSpPr>
          <p:cNvPr id="4" name="Footer Placeholder 3">
            <a:extLst>
              <a:ext uri="{FF2B5EF4-FFF2-40B4-BE49-F238E27FC236}">
                <a16:creationId xmlns:a16="http://schemas.microsoft.com/office/drawing/2014/main" id="{75D0E6AE-3CBB-4A3A-B0D5-50DE8CF19495}"/>
              </a:ext>
            </a:extLst>
          </p:cNvPr>
          <p:cNvSpPr>
            <a:spLocks noGrp="1"/>
          </p:cNvSpPr>
          <p:nvPr>
            <p:ph type="ftr" sz="quarter" idx="11"/>
          </p:nvPr>
        </p:nvSpPr>
        <p:spPr>
          <a:xfrm>
            <a:off x="31242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1C664B6B-804A-42D6-BF57-6338B0611B5A}"/>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22</a:t>
            </a:fld>
            <a:endParaRPr lang="en-US" dirty="0">
              <a:latin typeface="Open Sans" panose="020B060603050402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panose="020B0606030504020204"/>
              </a:rPr>
              <a:t>Reasonable Modifications</a:t>
            </a:r>
          </a:p>
        </p:txBody>
      </p:sp>
      <p:sp>
        <p:nvSpPr>
          <p:cNvPr id="52226" name="Content Placeholder 2"/>
          <p:cNvSpPr>
            <a:spLocks noGrp="1"/>
          </p:cNvSpPr>
          <p:nvPr>
            <p:ph idx="1"/>
          </p:nvPr>
        </p:nvSpPr>
        <p:spPr>
          <a:xfrm>
            <a:off x="228600" y="1752600"/>
            <a:ext cx="8686800" cy="4918075"/>
          </a:xfrm>
        </p:spPr>
        <p:txBody>
          <a:bodyPr/>
          <a:lstStyle/>
          <a:p>
            <a:r>
              <a:rPr lang="en-US" sz="1800" dirty="0">
                <a:latin typeface="Open Sans" panose="020B0606030504020204"/>
              </a:rPr>
              <a:t>Reasonable modifications are changes in the physical structure of a dwelling that are </a:t>
            </a:r>
            <a:r>
              <a:rPr lang="en-US" sz="1800" b="1" dirty="0">
                <a:latin typeface="Open Sans" panose="020B0606030504020204"/>
              </a:rPr>
              <a:t>necessary for a person with a disability to have an equal opportunity to “use and enjoy” the housing.</a:t>
            </a:r>
          </a:p>
          <a:p>
            <a:endParaRPr lang="en-US" sz="1800" dirty="0">
              <a:latin typeface="Open Sans" panose="020B0606030504020204"/>
            </a:endParaRPr>
          </a:p>
          <a:p>
            <a:r>
              <a:rPr lang="en-US" sz="1800" dirty="0">
                <a:latin typeface="Open Sans" panose="020B0606030504020204"/>
              </a:rPr>
              <a:t>Such modifications must be </a:t>
            </a:r>
            <a:r>
              <a:rPr lang="en-US" sz="1800" b="1" dirty="0">
                <a:latin typeface="Open Sans" panose="020B0606030504020204"/>
              </a:rPr>
              <a:t>made at the expense of the person requesting the modification</a:t>
            </a:r>
            <a:r>
              <a:rPr lang="en-US" sz="1800" dirty="0">
                <a:latin typeface="Open Sans" panose="020B0606030504020204"/>
              </a:rPr>
              <a:t>, unless the housing provider receives federal funds.</a:t>
            </a:r>
          </a:p>
          <a:p>
            <a:endParaRPr lang="en-US" sz="1800" dirty="0">
              <a:latin typeface="Open Sans" panose="020B0606030504020204"/>
            </a:endParaRPr>
          </a:p>
          <a:p>
            <a:r>
              <a:rPr lang="en-US" sz="1800" dirty="0">
                <a:latin typeface="Open Sans" panose="020B0606030504020204"/>
              </a:rPr>
              <a:t>Unless the housing provider receives federal funds, removal of the modification </a:t>
            </a:r>
            <a:r>
              <a:rPr lang="en-US" sz="1800" b="1" dirty="0">
                <a:latin typeface="Open Sans" panose="020B0606030504020204"/>
              </a:rPr>
              <a:t>is at the expense of the person on whose behalf the modification was made</a:t>
            </a:r>
            <a:r>
              <a:rPr lang="en-US" sz="1800" dirty="0">
                <a:latin typeface="Open Sans" panose="020B0606030504020204"/>
              </a:rPr>
              <a:t>, when that person leaves the dwelling permanently. </a:t>
            </a:r>
          </a:p>
          <a:p>
            <a:endParaRPr lang="en-US" sz="1800" dirty="0"/>
          </a:p>
        </p:txBody>
      </p:sp>
      <p:pic>
        <p:nvPicPr>
          <p:cNvPr id="52227" name="Picture 2" descr="C:\Users\klentz\AppData\Local\Microsoft\Windows\Temporary Internet Files\Content.IE5\3DBKJ3VB\toolbox-29058_640[1].png"/>
          <p:cNvPicPr>
            <a:picLocks noChangeAspect="1" noChangeArrowheads="1"/>
          </p:cNvPicPr>
          <p:nvPr/>
        </p:nvPicPr>
        <p:blipFill>
          <a:blip r:embed="rId2"/>
          <a:srcRect/>
          <a:stretch>
            <a:fillRect/>
          </a:stretch>
        </p:blipFill>
        <p:spPr bwMode="auto">
          <a:xfrm>
            <a:off x="6883400" y="4857135"/>
            <a:ext cx="1803400" cy="1793875"/>
          </a:xfrm>
          <a:prstGeom prst="rect">
            <a:avLst/>
          </a:prstGeom>
          <a:noFill/>
          <a:ln w="9525">
            <a:noFill/>
            <a:miter lim="800000"/>
            <a:headEnd/>
            <a:tailEnd/>
          </a:ln>
        </p:spPr>
      </p:pic>
      <p:sp>
        <p:nvSpPr>
          <p:cNvPr id="2" name="Footer Placeholder 1">
            <a:extLst>
              <a:ext uri="{FF2B5EF4-FFF2-40B4-BE49-F238E27FC236}">
                <a16:creationId xmlns:a16="http://schemas.microsoft.com/office/drawing/2014/main" id="{B22D3BF3-FF60-4BB9-B74C-74055AA924E9}"/>
              </a:ext>
            </a:extLst>
          </p:cNvPr>
          <p:cNvSpPr>
            <a:spLocks noGrp="1"/>
          </p:cNvSpPr>
          <p:nvPr>
            <p:ph type="ftr" sz="quarter" idx="11"/>
          </p:nvPr>
        </p:nvSpPr>
        <p:spPr>
          <a:xfrm>
            <a:off x="2819400" y="6356350"/>
            <a:ext cx="32004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3" name="Slide Number Placeholder 2">
            <a:extLst>
              <a:ext uri="{FF2B5EF4-FFF2-40B4-BE49-F238E27FC236}">
                <a16:creationId xmlns:a16="http://schemas.microsoft.com/office/drawing/2014/main" id="{99AED569-FD02-4F8A-BA07-3B1AC52AA4EB}"/>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23</a:t>
            </a:fld>
            <a:endParaRPr lang="en-US" dirty="0">
              <a:latin typeface="Open Sans" panose="020B060603050402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Content Placeholder 2"/>
          <p:cNvSpPr>
            <a:spLocks noGrp="1"/>
          </p:cNvSpPr>
          <p:nvPr>
            <p:ph idx="1"/>
          </p:nvPr>
        </p:nvSpPr>
        <p:spPr>
          <a:xfrm>
            <a:off x="457200" y="1752600"/>
            <a:ext cx="8229600" cy="4572000"/>
          </a:xfrm>
        </p:spPr>
        <p:txBody>
          <a:bodyPr/>
          <a:lstStyle/>
          <a:p>
            <a:r>
              <a:rPr lang="en-US" dirty="0">
                <a:latin typeface="Open Sans" panose="020B0606030504020204"/>
              </a:rPr>
              <a:t>A tenant in a wheelchair needs to have grab bars installed in the shower.</a:t>
            </a:r>
          </a:p>
          <a:p>
            <a:endParaRPr lang="en-US" dirty="0">
              <a:latin typeface="Open Sans" panose="020B0606030504020204"/>
            </a:endParaRPr>
          </a:p>
          <a:p>
            <a:r>
              <a:rPr lang="en-US" dirty="0">
                <a:latin typeface="Open Sans" panose="020B0606030504020204"/>
              </a:rPr>
              <a:t>Installation of a ramp or other accessible dwelling feature (such as widening door frames to allow a wheelchair to pass through).</a:t>
            </a:r>
          </a:p>
          <a:p>
            <a:endParaRPr lang="en-US" dirty="0">
              <a:latin typeface="Open Sans" panose="020B0606030504020204"/>
            </a:endParaRPr>
          </a:p>
          <a:p>
            <a:r>
              <a:rPr lang="en-US" dirty="0">
                <a:latin typeface="Open Sans" panose="020B0606030504020204"/>
              </a:rPr>
              <a:t>Lowering cabinets.</a:t>
            </a:r>
          </a:p>
          <a:p>
            <a:endParaRPr lang="en-US" dirty="0">
              <a:latin typeface="Open Sans" panose="020B0606030504020204"/>
            </a:endParaRPr>
          </a:p>
          <a:p>
            <a:r>
              <a:rPr lang="en-US" dirty="0">
                <a:latin typeface="Open Sans" panose="020B0606030504020204"/>
              </a:rPr>
              <a:t>Altering a walkway to provide access to a public or common area.</a:t>
            </a:r>
          </a:p>
          <a:p>
            <a:endParaRPr lang="en-US" dirty="0"/>
          </a:p>
        </p:txBody>
      </p:sp>
      <p:pic>
        <p:nvPicPr>
          <p:cNvPr id="53250" name="Picture 2" descr="C:\Users\klentz\AppData\Local\Microsoft\Windows\Temporary Internet Files\Content.IE5\VSI0O3XP\5509398215_941e27f7a4_z[1].jpg"/>
          <p:cNvPicPr>
            <a:picLocks noChangeAspect="1" noChangeArrowheads="1"/>
          </p:cNvPicPr>
          <p:nvPr/>
        </p:nvPicPr>
        <p:blipFill>
          <a:blip r:embed="rId2"/>
          <a:srcRect/>
          <a:stretch>
            <a:fillRect/>
          </a:stretch>
        </p:blipFill>
        <p:spPr bwMode="auto">
          <a:xfrm>
            <a:off x="6248400" y="3959225"/>
            <a:ext cx="1485900" cy="1450975"/>
          </a:xfrm>
          <a:prstGeom prst="rect">
            <a:avLst/>
          </a:prstGeom>
          <a:noFill/>
          <a:ln w="9525">
            <a:noFill/>
            <a:miter lim="800000"/>
            <a:headEnd/>
            <a:tailEnd/>
          </a:ln>
        </p:spPr>
      </p:pic>
      <p:sp>
        <p:nvSpPr>
          <p:cNvPr id="53251" name="Title 1"/>
          <p:cNvSpPr>
            <a:spLocks noGrp="1"/>
          </p:cNvSpPr>
          <p:nvPr>
            <p:ph type="title"/>
          </p:nvPr>
        </p:nvSpPr>
        <p:spPr bwMode="auto"/>
        <p:txBody>
          <a:bodyPr wrap="square" numCol="1" anchorCtr="0" compatLnSpc="1">
            <a:prstTxWarp prst="textNoShape">
              <a:avLst/>
            </a:prstTxWarp>
          </a:bodyPr>
          <a:lstStyle/>
          <a:p>
            <a:r>
              <a:rPr lang="en-US" cap="none" dirty="0">
                <a:latin typeface="Open Sans" panose="020B0606030504020204"/>
              </a:rPr>
              <a:t>Examples of Reasonable Modifications</a:t>
            </a:r>
          </a:p>
        </p:txBody>
      </p:sp>
      <p:sp>
        <p:nvSpPr>
          <p:cNvPr id="2" name="Footer Placeholder 1">
            <a:extLst>
              <a:ext uri="{FF2B5EF4-FFF2-40B4-BE49-F238E27FC236}">
                <a16:creationId xmlns:a16="http://schemas.microsoft.com/office/drawing/2014/main" id="{6362C2F9-ECAD-48C1-AB34-E2AE25C552DD}"/>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3" name="Slide Number Placeholder 2">
            <a:extLst>
              <a:ext uri="{FF2B5EF4-FFF2-40B4-BE49-F238E27FC236}">
                <a16:creationId xmlns:a16="http://schemas.microsoft.com/office/drawing/2014/main" id="{8DC3ADE8-84E8-4B28-BE9C-0466703DD221}"/>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24</a:t>
            </a:fld>
            <a:endParaRPr lang="en-US" dirty="0">
              <a:latin typeface="Open Sans" panose="020B060603050402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1F38-FDEB-4EE4-978A-2EF4CF67B904}"/>
              </a:ext>
            </a:extLst>
          </p:cNvPr>
          <p:cNvSpPr>
            <a:spLocks noGrp="1"/>
          </p:cNvSpPr>
          <p:nvPr>
            <p:ph type="title"/>
          </p:nvPr>
        </p:nvSpPr>
        <p:spPr/>
        <p:txBody>
          <a:bodyPr/>
          <a:lstStyle/>
          <a:p>
            <a:r>
              <a:rPr lang="en-US" cap="none" dirty="0">
                <a:latin typeface="Open Sans"/>
              </a:rPr>
              <a:t>Architectural Accessibility</a:t>
            </a:r>
          </a:p>
        </p:txBody>
      </p:sp>
      <p:sp>
        <p:nvSpPr>
          <p:cNvPr id="3" name="Content Placeholder 2">
            <a:extLst>
              <a:ext uri="{FF2B5EF4-FFF2-40B4-BE49-F238E27FC236}">
                <a16:creationId xmlns:a16="http://schemas.microsoft.com/office/drawing/2014/main" id="{F673C3C4-A6CB-431B-AA01-E083A5DD37AD}"/>
              </a:ext>
            </a:extLst>
          </p:cNvPr>
          <p:cNvSpPr>
            <a:spLocks noGrp="1"/>
          </p:cNvSpPr>
          <p:nvPr>
            <p:ph idx="1"/>
          </p:nvPr>
        </p:nvSpPr>
        <p:spPr>
          <a:xfrm>
            <a:off x="457200" y="1600200"/>
            <a:ext cx="8229600" cy="4849812"/>
          </a:xfrm>
        </p:spPr>
        <p:txBody>
          <a:bodyPr/>
          <a:lstStyle/>
          <a:p>
            <a:r>
              <a:rPr lang="en-US" sz="1800" dirty="0">
                <a:solidFill>
                  <a:srgbClr val="000000"/>
                </a:solidFill>
                <a:effectLst/>
                <a:latin typeface="Open Sans"/>
                <a:ea typeface="Calibri" panose="020F0502020204030204" pitchFamily="34" charset="0"/>
              </a:rPr>
              <a:t>For covered buildings (multi-family for first occupancy after March 13, 1991), there are seven basic design and construction requirements that must be met. </a:t>
            </a:r>
          </a:p>
          <a:p>
            <a:endParaRPr lang="en-US" sz="1800" dirty="0">
              <a:solidFill>
                <a:srgbClr val="000000"/>
              </a:solidFill>
              <a:effectLst/>
              <a:latin typeface="Open Sans"/>
              <a:ea typeface="Calibri" panose="020F0502020204030204" pitchFamily="34" charset="0"/>
            </a:endParaRPr>
          </a:p>
          <a:p>
            <a:r>
              <a:rPr lang="en-US" sz="2000" dirty="0">
                <a:solidFill>
                  <a:srgbClr val="000000"/>
                </a:solidFill>
                <a:latin typeface="Open Sans"/>
              </a:rPr>
              <a:t>1.) </a:t>
            </a:r>
            <a:r>
              <a:rPr lang="en-US" sz="2000" dirty="0">
                <a:solidFill>
                  <a:srgbClr val="000000"/>
                </a:solidFill>
                <a:effectLst/>
                <a:latin typeface="Open Sans"/>
                <a:ea typeface="Calibri" panose="020F0502020204030204" pitchFamily="34" charset="0"/>
              </a:rPr>
              <a:t>An accessible building entrance on an accessible route</a:t>
            </a:r>
            <a:endParaRPr lang="en-US" sz="2000" dirty="0">
              <a:solidFill>
                <a:srgbClr val="000000"/>
              </a:solidFill>
              <a:latin typeface="Open Sans"/>
            </a:endParaRPr>
          </a:p>
          <a:p>
            <a:r>
              <a:rPr lang="en-US" sz="2000" dirty="0">
                <a:solidFill>
                  <a:srgbClr val="000000"/>
                </a:solidFill>
                <a:latin typeface="Open Sans"/>
              </a:rPr>
              <a:t>2.) </a:t>
            </a:r>
            <a:r>
              <a:rPr lang="en-US" sz="2000" dirty="0">
                <a:solidFill>
                  <a:srgbClr val="000000"/>
                </a:solidFill>
                <a:effectLst/>
                <a:latin typeface="Open Sans"/>
                <a:ea typeface="Calibri" panose="020F0502020204030204" pitchFamily="34" charset="0"/>
              </a:rPr>
              <a:t>Accessible public and common use areas</a:t>
            </a:r>
            <a:endParaRPr lang="en-US" sz="2000" dirty="0">
              <a:solidFill>
                <a:srgbClr val="000000"/>
              </a:solidFill>
              <a:latin typeface="Open Sans"/>
            </a:endParaRPr>
          </a:p>
          <a:p>
            <a:r>
              <a:rPr lang="en-US" sz="2000" dirty="0">
                <a:solidFill>
                  <a:srgbClr val="000000"/>
                </a:solidFill>
                <a:latin typeface="Open Sans"/>
              </a:rPr>
              <a:t>3.) </a:t>
            </a:r>
            <a:r>
              <a:rPr lang="en-US" sz="2000" dirty="0">
                <a:solidFill>
                  <a:srgbClr val="000000"/>
                </a:solidFill>
                <a:effectLst/>
                <a:latin typeface="Open Sans"/>
                <a:ea typeface="Calibri" panose="020F0502020204030204" pitchFamily="34" charset="0"/>
              </a:rPr>
              <a:t>Usable doors (usable by a person in a wheelchair)</a:t>
            </a:r>
            <a:endParaRPr lang="en-US" sz="2000" dirty="0">
              <a:solidFill>
                <a:srgbClr val="000000"/>
              </a:solidFill>
              <a:latin typeface="Open Sans"/>
            </a:endParaRPr>
          </a:p>
          <a:p>
            <a:r>
              <a:rPr lang="en-US" sz="2000" dirty="0">
                <a:solidFill>
                  <a:srgbClr val="000000"/>
                </a:solidFill>
                <a:latin typeface="Open Sans"/>
              </a:rPr>
              <a:t>4.) </a:t>
            </a:r>
            <a:r>
              <a:rPr lang="en-US" sz="2000" dirty="0">
                <a:solidFill>
                  <a:srgbClr val="000000"/>
                </a:solidFill>
                <a:effectLst/>
                <a:latin typeface="Open Sans"/>
                <a:ea typeface="Calibri" panose="020F0502020204030204" pitchFamily="34" charset="0"/>
              </a:rPr>
              <a:t>Accessible route into and through the dwelling unit</a:t>
            </a:r>
            <a:endParaRPr lang="en-US" sz="2000" dirty="0">
              <a:solidFill>
                <a:srgbClr val="000000"/>
              </a:solidFill>
              <a:latin typeface="Open Sans"/>
            </a:endParaRPr>
          </a:p>
          <a:p>
            <a:r>
              <a:rPr lang="en-US" sz="2000" dirty="0">
                <a:solidFill>
                  <a:srgbClr val="000000"/>
                </a:solidFill>
                <a:latin typeface="Open Sans"/>
              </a:rPr>
              <a:t>5.) </a:t>
            </a:r>
            <a:r>
              <a:rPr lang="en-US" sz="2000" dirty="0">
                <a:solidFill>
                  <a:srgbClr val="000000"/>
                </a:solidFill>
                <a:effectLst/>
                <a:latin typeface="Open Sans"/>
                <a:ea typeface="Calibri" panose="020F0502020204030204" pitchFamily="34" charset="0"/>
              </a:rPr>
              <a:t>Light switches, electrical outlets, thermostats and other environmental controls in accessible locations</a:t>
            </a:r>
            <a:endParaRPr lang="en-US" sz="2000" dirty="0">
              <a:solidFill>
                <a:srgbClr val="000000"/>
              </a:solidFill>
              <a:latin typeface="Open Sans"/>
            </a:endParaRPr>
          </a:p>
          <a:p>
            <a:r>
              <a:rPr lang="en-US" sz="2000" dirty="0">
                <a:solidFill>
                  <a:srgbClr val="000000"/>
                </a:solidFill>
                <a:latin typeface="Open Sans"/>
              </a:rPr>
              <a:t>6.) </a:t>
            </a:r>
            <a:r>
              <a:rPr lang="en-US" sz="2000" dirty="0">
                <a:solidFill>
                  <a:srgbClr val="000000"/>
                </a:solidFill>
                <a:effectLst/>
                <a:latin typeface="Open Sans"/>
                <a:ea typeface="Calibri" panose="020F0502020204030204" pitchFamily="34" charset="0"/>
              </a:rPr>
              <a:t>Reinforced walls in bathrooms for later installation of grab bars</a:t>
            </a:r>
            <a:endParaRPr lang="en-US" sz="2000" dirty="0">
              <a:solidFill>
                <a:srgbClr val="000000"/>
              </a:solidFill>
              <a:latin typeface="Open Sans"/>
            </a:endParaRPr>
          </a:p>
          <a:p>
            <a:r>
              <a:rPr lang="en-US" sz="2000" dirty="0">
                <a:solidFill>
                  <a:srgbClr val="000000"/>
                </a:solidFill>
                <a:latin typeface="Open Sans"/>
              </a:rPr>
              <a:t>7.) </a:t>
            </a:r>
            <a:r>
              <a:rPr lang="en-US" sz="2000" dirty="0">
                <a:solidFill>
                  <a:srgbClr val="000000"/>
                </a:solidFill>
                <a:effectLst/>
                <a:latin typeface="Open Sans"/>
                <a:ea typeface="Calibri" panose="020F0502020204030204" pitchFamily="34" charset="0"/>
              </a:rPr>
              <a:t>Usable kitchens and bathrooms.</a:t>
            </a:r>
          </a:p>
          <a:p>
            <a:endParaRPr lang="en-US" sz="2000" dirty="0">
              <a:solidFill>
                <a:srgbClr val="000000"/>
              </a:solidFill>
              <a:latin typeface="Open Sans"/>
            </a:endParaRPr>
          </a:p>
          <a:p>
            <a:r>
              <a:rPr lang="en-US" sz="2000" dirty="0">
                <a:solidFill>
                  <a:srgbClr val="000000"/>
                </a:solidFill>
                <a:latin typeface="Open Sans"/>
              </a:rPr>
              <a:t>PARKING is also a relevant issue</a:t>
            </a:r>
            <a:endParaRPr lang="en-US" sz="2000" dirty="0">
              <a:latin typeface="Open Sans"/>
            </a:endParaRPr>
          </a:p>
        </p:txBody>
      </p:sp>
      <p:sp>
        <p:nvSpPr>
          <p:cNvPr id="4" name="Footer Placeholder 3">
            <a:extLst>
              <a:ext uri="{FF2B5EF4-FFF2-40B4-BE49-F238E27FC236}">
                <a16:creationId xmlns:a16="http://schemas.microsoft.com/office/drawing/2014/main" id="{647D0FB4-7A73-40F7-8107-9830F921AF89}"/>
              </a:ext>
            </a:extLst>
          </p:cNvPr>
          <p:cNvSpPr>
            <a:spLocks noGrp="1"/>
          </p:cNvSpPr>
          <p:nvPr>
            <p:ph type="ftr" sz="quarter" idx="11"/>
          </p:nvPr>
        </p:nvSpPr>
        <p:spPr>
          <a:xfrm>
            <a:off x="3124200" y="6356350"/>
            <a:ext cx="3124200" cy="365125"/>
          </a:xfrm>
        </p:spPr>
        <p:txBody>
          <a:bodyPr/>
          <a:lstStyle/>
          <a:p>
            <a:pPr>
              <a:defRPr/>
            </a:pPr>
            <a:r>
              <a:rPr lang="en-US">
                <a:latin typeface="Open Sans"/>
              </a:rPr>
              <a:t>CLASI Introduction to Fair Housing February 2021</a:t>
            </a:r>
            <a:endParaRPr lang="en-US" dirty="0">
              <a:latin typeface="Open Sans"/>
            </a:endParaRPr>
          </a:p>
        </p:txBody>
      </p:sp>
      <p:sp>
        <p:nvSpPr>
          <p:cNvPr id="5" name="Slide Number Placeholder 4">
            <a:extLst>
              <a:ext uri="{FF2B5EF4-FFF2-40B4-BE49-F238E27FC236}">
                <a16:creationId xmlns:a16="http://schemas.microsoft.com/office/drawing/2014/main" id="{3B1349E6-DE5D-4CB7-A3E8-3F7CE39C3321}"/>
              </a:ext>
            </a:extLst>
          </p:cNvPr>
          <p:cNvSpPr>
            <a:spLocks noGrp="1"/>
          </p:cNvSpPr>
          <p:nvPr>
            <p:ph type="sldNum" sz="quarter" idx="12"/>
          </p:nvPr>
        </p:nvSpPr>
        <p:spPr/>
        <p:txBody>
          <a:bodyPr/>
          <a:lstStyle/>
          <a:p>
            <a:pPr>
              <a:defRPr/>
            </a:pPr>
            <a:fld id="{54E07E6C-F409-48E3-9977-1F4E342AAC8B}" type="slidenum">
              <a:rPr lang="en-US" smtClean="0">
                <a:latin typeface="Open Sans"/>
              </a:rPr>
              <a:pPr>
                <a:defRPr/>
              </a:pPr>
              <a:t>25</a:t>
            </a:fld>
            <a:endParaRPr lang="en-US" dirty="0">
              <a:latin typeface="Open Sans"/>
            </a:endParaRPr>
          </a:p>
        </p:txBody>
      </p:sp>
    </p:spTree>
    <p:extLst>
      <p:ext uri="{BB962C8B-B14F-4D97-AF65-F5344CB8AC3E}">
        <p14:creationId xmlns:p14="http://schemas.microsoft.com/office/powerpoint/2010/main" val="1047860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b="1" cap="none" dirty="0">
                <a:solidFill>
                  <a:schemeClr val="accent1">
                    <a:lumMod val="75000"/>
                  </a:schemeClr>
                </a:solidFill>
                <a:latin typeface="Open Sans"/>
              </a:rPr>
              <a:t>Tenant's Right to Early Termination</a:t>
            </a:r>
            <a:endParaRPr lang="en-US" cap="none" dirty="0">
              <a:solidFill>
                <a:schemeClr val="accent1">
                  <a:lumMod val="75000"/>
                </a:schemeClr>
              </a:solidFill>
              <a:latin typeface="Open Sans"/>
            </a:endParaRPr>
          </a:p>
        </p:txBody>
      </p:sp>
      <p:graphicFrame>
        <p:nvGraphicFramePr>
          <p:cNvPr id="4" name="Diagram 3"/>
          <p:cNvGraphicFramePr/>
          <p:nvPr>
            <p:extLst>
              <p:ext uri="{D42A27DB-BD31-4B8C-83A1-F6EECF244321}">
                <p14:modId xmlns:p14="http://schemas.microsoft.com/office/powerpoint/2010/main" val="3379344848"/>
              </p:ext>
            </p:extLst>
          </p:nvPr>
        </p:nvGraphicFramePr>
        <p:xfrm>
          <a:off x="152400" y="1676400"/>
          <a:ext cx="88392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9CBED02E-6902-42DF-9A34-5B3D0884C887}"/>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4BBBC6E7-A6E5-4E20-A477-95DFED877A23}"/>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26</a:t>
            </a:fld>
            <a:endParaRPr lang="en-US" dirty="0">
              <a:latin typeface="Open Sans" panose="020B060603050402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b="1" cap="none" dirty="0">
                <a:solidFill>
                  <a:schemeClr val="accent1">
                    <a:lumMod val="75000"/>
                  </a:schemeClr>
                </a:solidFill>
                <a:latin typeface="Open Sans" panose="020B0606030504020204"/>
              </a:rPr>
              <a:t>Tenant's Right to Early Termination</a:t>
            </a:r>
            <a:endParaRPr lang="en-US" cap="none" dirty="0">
              <a:solidFill>
                <a:schemeClr val="accent1">
                  <a:lumMod val="75000"/>
                </a:schemeClr>
              </a:solidFill>
              <a:latin typeface="Open Sans" panose="020B0606030504020204"/>
            </a:endParaRPr>
          </a:p>
        </p:txBody>
      </p:sp>
      <p:graphicFrame>
        <p:nvGraphicFramePr>
          <p:cNvPr id="4" name="Diagram 3"/>
          <p:cNvGraphicFramePr/>
          <p:nvPr>
            <p:extLst>
              <p:ext uri="{D42A27DB-BD31-4B8C-83A1-F6EECF244321}">
                <p14:modId xmlns:p14="http://schemas.microsoft.com/office/powerpoint/2010/main" val="3557068740"/>
              </p:ext>
            </p:extLst>
          </p:nvPr>
        </p:nvGraphicFramePr>
        <p:xfrm>
          <a:off x="152400" y="1676400"/>
          <a:ext cx="88392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D229E96B-5B9C-482B-B36C-72A76BDF7235}"/>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A9119103-1DCB-4C39-AB28-E9D48989EA7F}"/>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27</a:t>
            </a:fld>
            <a:endParaRPr lang="en-US" dirty="0">
              <a:latin typeface="Open Sans" panose="020B060603050402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28600" y="3505200"/>
            <a:ext cx="8763000" cy="2514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228600" y="1981200"/>
            <a:ext cx="8610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panose="020B0606030504020204"/>
              </a:rPr>
              <a:t>Additional Protections for Victims of Domestic Violence</a:t>
            </a:r>
          </a:p>
        </p:txBody>
      </p:sp>
      <p:sp>
        <p:nvSpPr>
          <p:cNvPr id="3" name="Content Placeholder 2"/>
          <p:cNvSpPr>
            <a:spLocks noGrp="1"/>
          </p:cNvSpPr>
          <p:nvPr>
            <p:ph idx="1"/>
          </p:nvPr>
        </p:nvSpPr>
        <p:spPr>
          <a:xfrm>
            <a:off x="-152400" y="1577181"/>
            <a:ext cx="9144000" cy="5334000"/>
          </a:xfrm>
        </p:spPr>
        <p:txBody>
          <a:bodyPr rtlCol="0">
            <a:normAutofit/>
          </a:bodyPr>
          <a:lstStyle/>
          <a:p>
            <a:pPr fontAlgn="auto">
              <a:spcAft>
                <a:spcPts val="0"/>
              </a:spcAft>
              <a:buFont typeface="Arial" pitchFamily="34" charset="0"/>
              <a:buChar char="•"/>
              <a:defRPr/>
            </a:pPr>
            <a:r>
              <a:rPr lang="en-US" dirty="0">
                <a:latin typeface="Open Sans" panose="020B0606030504020204"/>
              </a:rPr>
              <a:t>A landlord may not </a:t>
            </a: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r>
              <a:rPr lang="en-US" sz="2400" dirty="0">
                <a:latin typeface="Open Sans" panose="020B0606030504020204"/>
              </a:rPr>
              <a:t>where said tenant is </a:t>
            </a: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r>
              <a:rPr lang="en-US" dirty="0">
                <a:latin typeface="Open Sans" panose="020B0606030504020204"/>
              </a:rPr>
              <a:t>				     </a:t>
            </a:r>
            <a:r>
              <a:rPr lang="en-US" sz="1800" b="1" i="1" dirty="0">
                <a:latin typeface="Open Sans" panose="020B0606030504020204"/>
              </a:rPr>
              <a:t>and</a:t>
            </a: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endParaRPr lang="en-US" dirty="0">
              <a:latin typeface="Open Sans" panose="020B0606030504020204"/>
            </a:endParaRPr>
          </a:p>
          <a:p>
            <a:pPr marL="411480" lvl="1" indent="0" fontAlgn="auto">
              <a:spcAft>
                <a:spcPts val="0"/>
              </a:spcAft>
              <a:buFont typeface="Arial" pitchFamily="34" charset="0"/>
              <a:buNone/>
              <a:defRPr/>
            </a:pPr>
            <a:endParaRPr lang="en-US" dirty="0">
              <a:latin typeface="Open Sans" panose="020B0606030504020204"/>
            </a:endParaRPr>
          </a:p>
          <a:p>
            <a:pPr marL="640080" lvl="1" fontAlgn="auto">
              <a:spcAft>
                <a:spcPts val="0"/>
              </a:spcAft>
              <a:buFont typeface="Arial" pitchFamily="34" charset="0"/>
              <a:buChar char="•"/>
              <a:defRPr/>
            </a:pPr>
            <a:endParaRPr lang="en-US" dirty="0">
              <a:latin typeface="Open Sans" panose="020B0606030504020204"/>
            </a:endParaRPr>
          </a:p>
          <a:p>
            <a:pPr marL="411480" lvl="1" indent="0" fontAlgn="auto">
              <a:spcAft>
                <a:spcPts val="0"/>
              </a:spcAft>
              <a:buFont typeface="Arial" pitchFamily="34" charset="0"/>
              <a:buNone/>
              <a:defRPr/>
            </a:pPr>
            <a:endParaRPr lang="en-US" dirty="0">
              <a:latin typeface="Open Sans" panose="020B0606030504020204"/>
            </a:endParaRPr>
          </a:p>
          <a:p>
            <a:pPr marL="640080" lvl="1" fontAlgn="auto">
              <a:spcAft>
                <a:spcPts val="0"/>
              </a:spcAft>
              <a:buFont typeface="Arial" pitchFamily="34" charset="0"/>
              <a:buChar char="•"/>
              <a:defRPr/>
            </a:pPr>
            <a:r>
              <a:rPr lang="en-US" dirty="0">
                <a:latin typeface="Open Sans" panose="020B0606030504020204"/>
              </a:rPr>
              <a:t>A tenant who is otherwise delinquent in the payment of rent </a:t>
            </a:r>
            <a:r>
              <a:rPr lang="en-US" b="1" dirty="0">
                <a:latin typeface="Open Sans" panose="020B0606030504020204"/>
              </a:rPr>
              <a:t>may not</a:t>
            </a:r>
            <a:r>
              <a:rPr lang="en-US" dirty="0">
                <a:latin typeface="Open Sans" panose="020B0606030504020204"/>
              </a:rPr>
              <a:t> take advantage of the protection provided in this section</a:t>
            </a:r>
            <a:r>
              <a:rPr lang="en-US" dirty="0"/>
              <a:t>.</a:t>
            </a:r>
          </a:p>
        </p:txBody>
      </p:sp>
      <p:sp>
        <p:nvSpPr>
          <p:cNvPr id="4" name="TextBox 3"/>
          <p:cNvSpPr txBox="1"/>
          <p:nvPr/>
        </p:nvSpPr>
        <p:spPr>
          <a:xfrm>
            <a:off x="0" y="1981200"/>
            <a:ext cx="9067800" cy="1323439"/>
          </a:xfrm>
          <a:prstGeom prst="rect">
            <a:avLst/>
          </a:prstGeom>
          <a:noFill/>
        </p:spPr>
        <p:txBody>
          <a:bodyPr numCol="2">
            <a:spAutoFit/>
          </a:bodyPr>
          <a:lstStyle/>
          <a:p>
            <a:pPr marL="742950" lvl="1" indent="-285750" fontAlgn="auto">
              <a:spcBef>
                <a:spcPts val="0"/>
              </a:spcBef>
              <a:spcAft>
                <a:spcPts val="0"/>
              </a:spcAft>
              <a:buClr>
                <a:schemeClr val="accent2"/>
              </a:buClr>
              <a:buFont typeface="Arial" pitchFamily="34" charset="0"/>
              <a:buChar char="•"/>
              <a:defRPr/>
            </a:pPr>
            <a:r>
              <a:rPr lang="en-US" sz="2000" dirty="0">
                <a:solidFill>
                  <a:schemeClr val="tx2"/>
                </a:solidFill>
                <a:latin typeface="Open Sans" panose="020B0606030504020204"/>
                <a:cs typeface="+mn-cs"/>
              </a:rPr>
              <a:t>pursue an action for summary possession (eviction), </a:t>
            </a:r>
          </a:p>
          <a:p>
            <a:pPr marL="742950" lvl="1" indent="-285750" fontAlgn="auto">
              <a:spcBef>
                <a:spcPts val="0"/>
              </a:spcBef>
              <a:spcAft>
                <a:spcPts val="0"/>
              </a:spcAft>
              <a:buClr>
                <a:schemeClr val="accent2"/>
              </a:buClr>
              <a:buFont typeface="Arial" pitchFamily="34" charset="0"/>
              <a:buChar char="•"/>
              <a:defRPr/>
            </a:pPr>
            <a:r>
              <a:rPr lang="en-US" sz="2000" dirty="0">
                <a:solidFill>
                  <a:schemeClr val="tx2"/>
                </a:solidFill>
                <a:latin typeface="Open Sans" panose="020B0606030504020204"/>
                <a:cs typeface="+mn-cs"/>
              </a:rPr>
              <a:t>demand any increase in rent, </a:t>
            </a:r>
          </a:p>
          <a:p>
            <a:pPr marL="742950" lvl="1" indent="-285750" fontAlgn="auto">
              <a:spcBef>
                <a:spcPts val="0"/>
              </a:spcBef>
              <a:spcAft>
                <a:spcPts val="0"/>
              </a:spcAft>
              <a:buClr>
                <a:schemeClr val="accent2"/>
              </a:buClr>
              <a:buFont typeface="Arial" pitchFamily="34" charset="0"/>
              <a:buChar char="•"/>
              <a:defRPr/>
            </a:pPr>
            <a:endParaRPr lang="en-US" sz="2000" dirty="0">
              <a:solidFill>
                <a:schemeClr val="tx2"/>
              </a:solidFill>
              <a:latin typeface="Open Sans" panose="020B0606030504020204"/>
              <a:cs typeface="+mn-cs"/>
            </a:endParaRPr>
          </a:p>
          <a:p>
            <a:pPr marL="742950" lvl="1" indent="-285750" fontAlgn="auto">
              <a:spcBef>
                <a:spcPts val="0"/>
              </a:spcBef>
              <a:spcAft>
                <a:spcPts val="0"/>
              </a:spcAft>
              <a:buClr>
                <a:schemeClr val="accent2"/>
              </a:buClr>
              <a:buFont typeface="Arial" pitchFamily="34" charset="0"/>
              <a:buChar char="•"/>
              <a:defRPr/>
            </a:pPr>
            <a:r>
              <a:rPr lang="en-US" sz="2000" dirty="0">
                <a:solidFill>
                  <a:schemeClr val="tx2"/>
                </a:solidFill>
                <a:latin typeface="Open Sans" panose="020B0606030504020204"/>
                <a:cs typeface="+mn-cs"/>
              </a:rPr>
              <a:t>decrease any services, or </a:t>
            </a:r>
          </a:p>
          <a:p>
            <a:pPr marL="742950" lvl="1" indent="-285750" fontAlgn="auto">
              <a:spcBef>
                <a:spcPts val="0"/>
              </a:spcBef>
              <a:spcAft>
                <a:spcPts val="0"/>
              </a:spcAft>
              <a:buClr>
                <a:schemeClr val="accent2"/>
              </a:buClr>
              <a:buFont typeface="Arial" pitchFamily="34" charset="0"/>
              <a:buChar char="•"/>
              <a:defRPr/>
            </a:pPr>
            <a:r>
              <a:rPr lang="en-US" sz="2000" dirty="0">
                <a:solidFill>
                  <a:schemeClr val="tx2"/>
                </a:solidFill>
                <a:latin typeface="Open Sans" panose="020B0606030504020204"/>
                <a:cs typeface="+mn-cs"/>
              </a:rPr>
              <a:t>otherwise cause any tenant to quit a rental unit </a:t>
            </a:r>
          </a:p>
        </p:txBody>
      </p:sp>
      <p:sp>
        <p:nvSpPr>
          <p:cNvPr id="39942" name="TextBox 7"/>
          <p:cNvSpPr txBox="1">
            <a:spLocks noChangeArrowheads="1"/>
          </p:cNvSpPr>
          <p:nvPr/>
        </p:nvSpPr>
        <p:spPr bwMode="auto">
          <a:xfrm>
            <a:off x="533400" y="3505200"/>
            <a:ext cx="3048000" cy="923925"/>
          </a:xfrm>
          <a:prstGeom prst="rect">
            <a:avLst/>
          </a:prstGeom>
          <a:noFill/>
          <a:ln w="9525">
            <a:noFill/>
            <a:miter lim="800000"/>
            <a:headEnd/>
            <a:tailEnd/>
          </a:ln>
        </p:spPr>
        <p:txBody>
          <a:bodyPr>
            <a:spAutoFit/>
          </a:bodyPr>
          <a:lstStyle/>
          <a:p>
            <a:pPr marL="342900" lvl="1" indent="-342900">
              <a:buClr>
                <a:schemeClr val="accent2"/>
              </a:buClr>
              <a:buFont typeface="Arial" charset="0"/>
              <a:buChar char="•"/>
            </a:pPr>
            <a:r>
              <a:rPr lang="en-US" dirty="0">
                <a:solidFill>
                  <a:schemeClr val="tx2"/>
                </a:solidFill>
                <a:latin typeface="Open Sans" panose="020B0606030504020204"/>
              </a:rPr>
              <a:t>a victim of domestic abuse, sexual offenses, or stalking, </a:t>
            </a:r>
            <a:endParaRPr lang="en-US" dirty="0">
              <a:latin typeface="Open Sans" panose="020B0606030504020204"/>
            </a:endParaRPr>
          </a:p>
        </p:txBody>
      </p:sp>
      <p:sp>
        <p:nvSpPr>
          <p:cNvPr id="39943" name="TextBox 8"/>
          <p:cNvSpPr txBox="1">
            <a:spLocks noChangeArrowheads="1"/>
          </p:cNvSpPr>
          <p:nvPr/>
        </p:nvSpPr>
        <p:spPr bwMode="auto">
          <a:xfrm>
            <a:off x="4953000" y="3505200"/>
            <a:ext cx="4114800" cy="1200329"/>
          </a:xfrm>
          <a:prstGeom prst="rect">
            <a:avLst/>
          </a:prstGeom>
          <a:noFill/>
          <a:ln w="9525">
            <a:noFill/>
            <a:miter lim="800000"/>
            <a:headEnd/>
            <a:tailEnd/>
          </a:ln>
        </p:spPr>
        <p:txBody>
          <a:bodyPr>
            <a:spAutoFit/>
          </a:bodyPr>
          <a:lstStyle/>
          <a:p>
            <a:pPr marL="342900" lvl="1" indent="-342900">
              <a:buClr>
                <a:schemeClr val="accent2"/>
              </a:buClr>
              <a:buFont typeface="Arial" charset="0"/>
              <a:buChar char="•"/>
            </a:pPr>
            <a:r>
              <a:rPr lang="en-US" dirty="0">
                <a:solidFill>
                  <a:schemeClr val="tx2"/>
                </a:solidFill>
                <a:latin typeface="Open Sans" panose="020B0606030504020204"/>
              </a:rPr>
              <a:t>where said tenant has obtained or has sought assistance for domestic abuse, sexual offenses, or stalking</a:t>
            </a:r>
            <a:endParaRPr lang="en-US" dirty="0">
              <a:latin typeface="Open Sans" panose="020B0606030504020204"/>
            </a:endParaRPr>
          </a:p>
          <a:p>
            <a:endParaRPr lang="en-US" dirty="0">
              <a:latin typeface="Century Gothic" pitchFamily="34" charset="0"/>
            </a:endParaRPr>
          </a:p>
        </p:txBody>
      </p:sp>
      <p:sp>
        <p:nvSpPr>
          <p:cNvPr id="6" name="Slide Number Placeholder 5">
            <a:extLst>
              <a:ext uri="{FF2B5EF4-FFF2-40B4-BE49-F238E27FC236}">
                <a16:creationId xmlns:a16="http://schemas.microsoft.com/office/drawing/2014/main" id="{9757F8D7-CA66-422D-A0D6-38D85FE13701}"/>
              </a:ext>
            </a:extLst>
          </p:cNvPr>
          <p:cNvSpPr>
            <a:spLocks noGrp="1"/>
          </p:cNvSpPr>
          <p:nvPr>
            <p:ph type="sldNum" sz="quarter" idx="12"/>
          </p:nvPr>
        </p:nvSpPr>
        <p:spPr/>
        <p:txBody>
          <a:bodyPr/>
          <a:lstStyle/>
          <a:p>
            <a:pPr>
              <a:defRPr/>
            </a:pPr>
            <a:fld id="{54E07E6C-F409-48E3-9977-1F4E342AAC8B}" type="slidenum">
              <a:rPr lang="en-US" smtClean="0"/>
              <a:pPr>
                <a:defRPr/>
              </a:pPr>
              <a:t>28</a:t>
            </a:fld>
            <a:endParaRPr lang="en-US"/>
          </a:p>
        </p:txBody>
      </p:sp>
      <p:sp>
        <p:nvSpPr>
          <p:cNvPr id="5" name="Footer Placeholder 4">
            <a:extLst>
              <a:ext uri="{FF2B5EF4-FFF2-40B4-BE49-F238E27FC236}">
                <a16:creationId xmlns:a16="http://schemas.microsoft.com/office/drawing/2014/main" id="{185688E0-7652-456E-B668-D8193B44F5C1}"/>
              </a:ext>
            </a:extLst>
          </p:cNvPr>
          <p:cNvSpPr>
            <a:spLocks noGrp="1"/>
          </p:cNvSpPr>
          <p:nvPr>
            <p:ph type="ftr" sz="quarter" idx="11"/>
          </p:nvPr>
        </p:nvSpPr>
        <p:spPr/>
        <p:txBody>
          <a:bodyPr/>
          <a:lstStyle/>
          <a:p>
            <a:pPr>
              <a:defRPr/>
            </a:pPr>
            <a:r>
              <a:rPr lang="en-US"/>
              <a:t>CLASI Introduction to Fair Housing February 2021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5B5C6-D751-4902-BE49-32543FADD334}"/>
              </a:ext>
            </a:extLst>
          </p:cNvPr>
          <p:cNvSpPr>
            <a:spLocks noGrp="1"/>
          </p:cNvSpPr>
          <p:nvPr>
            <p:ph type="title"/>
          </p:nvPr>
        </p:nvSpPr>
        <p:spPr/>
        <p:txBody>
          <a:bodyPr>
            <a:normAutofit/>
          </a:bodyPr>
          <a:lstStyle/>
          <a:p>
            <a:r>
              <a:rPr lang="en-US" cap="none" dirty="0"/>
              <a:t>“Nuisance” Ordinances</a:t>
            </a:r>
          </a:p>
        </p:txBody>
      </p:sp>
      <p:sp>
        <p:nvSpPr>
          <p:cNvPr id="3" name="Content Placeholder 2">
            <a:extLst>
              <a:ext uri="{FF2B5EF4-FFF2-40B4-BE49-F238E27FC236}">
                <a16:creationId xmlns:a16="http://schemas.microsoft.com/office/drawing/2014/main" id="{5C9FE4F1-6B92-4386-B5D8-BBA24C5DFABB}"/>
              </a:ext>
            </a:extLst>
          </p:cNvPr>
          <p:cNvSpPr>
            <a:spLocks noGrp="1"/>
          </p:cNvSpPr>
          <p:nvPr>
            <p:ph idx="1"/>
          </p:nvPr>
        </p:nvSpPr>
        <p:spPr/>
        <p:txBody>
          <a:bodyPr/>
          <a:lstStyle/>
          <a:p>
            <a:r>
              <a:rPr lang="en-US" dirty="0">
                <a:latin typeface="Open Sans" panose="020B0606030504020204"/>
              </a:rPr>
              <a:t>Property labeled a nuisance when it is site of calls to law enforcement</a:t>
            </a:r>
          </a:p>
          <a:p>
            <a:endParaRPr lang="en-US" dirty="0">
              <a:latin typeface="Open Sans" panose="020B0606030504020204"/>
            </a:endParaRPr>
          </a:p>
          <a:p>
            <a:r>
              <a:rPr lang="en-US" dirty="0">
                <a:latin typeface="Open Sans" panose="020B0606030504020204"/>
              </a:rPr>
              <a:t>Requiring eviction for incidents without regard to lease violations</a:t>
            </a:r>
          </a:p>
          <a:p>
            <a:endParaRPr lang="en-US" dirty="0">
              <a:latin typeface="Open Sans" panose="020B0606030504020204"/>
            </a:endParaRPr>
          </a:p>
          <a:p>
            <a:r>
              <a:rPr lang="en-US" dirty="0">
                <a:latin typeface="Open Sans" panose="020B0606030504020204"/>
              </a:rPr>
              <a:t>Punishes victims of domestic violence</a:t>
            </a:r>
          </a:p>
          <a:p>
            <a:endParaRPr lang="en-US" dirty="0">
              <a:latin typeface="Open Sans" panose="020B0606030504020204"/>
            </a:endParaRPr>
          </a:p>
          <a:p>
            <a:pPr marL="114300" indent="0" algn="ctr">
              <a:buNone/>
            </a:pPr>
            <a:r>
              <a:rPr lang="en-US" u="sng" dirty="0">
                <a:solidFill>
                  <a:srgbClr val="FF0000"/>
                </a:solidFill>
                <a:latin typeface="Open Sans" panose="020B0606030504020204"/>
              </a:rPr>
              <a:t>CLASI wants to know about these ordinances and families who are being affected by them</a:t>
            </a:r>
          </a:p>
        </p:txBody>
      </p:sp>
      <p:sp>
        <p:nvSpPr>
          <p:cNvPr id="4" name="Footer Placeholder 3">
            <a:extLst>
              <a:ext uri="{FF2B5EF4-FFF2-40B4-BE49-F238E27FC236}">
                <a16:creationId xmlns:a16="http://schemas.microsoft.com/office/drawing/2014/main" id="{75239AC2-CD72-4EAF-A5D8-5D18E798A54D}"/>
              </a:ext>
            </a:extLst>
          </p:cNvPr>
          <p:cNvSpPr>
            <a:spLocks noGrp="1"/>
          </p:cNvSpPr>
          <p:nvPr>
            <p:ph type="ftr" sz="quarter" idx="11"/>
          </p:nvPr>
        </p:nvSpPr>
        <p:spPr>
          <a:xfrm>
            <a:off x="3124200" y="6356350"/>
            <a:ext cx="31242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AE2C2A05-3A36-4981-9257-B4DB565DCF82}"/>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29</a:t>
            </a:fld>
            <a:endParaRPr lang="en-US" dirty="0">
              <a:latin typeface="Open Sans" panose="020B0606030504020204"/>
            </a:endParaRPr>
          </a:p>
        </p:txBody>
      </p:sp>
    </p:spTree>
    <p:extLst>
      <p:ext uri="{BB962C8B-B14F-4D97-AF65-F5344CB8AC3E}">
        <p14:creationId xmlns:p14="http://schemas.microsoft.com/office/powerpoint/2010/main" val="752136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F4B5-AD06-4978-B808-25E46580C461}"/>
              </a:ext>
            </a:extLst>
          </p:cNvPr>
          <p:cNvSpPr>
            <a:spLocks noGrp="1"/>
          </p:cNvSpPr>
          <p:nvPr>
            <p:ph type="title"/>
          </p:nvPr>
        </p:nvSpPr>
        <p:spPr/>
        <p:txBody>
          <a:bodyPr/>
          <a:lstStyle/>
          <a:p>
            <a:r>
              <a:rPr lang="en-US" cap="none" dirty="0">
                <a:latin typeface="Open Sans" panose="020B0606030504020204"/>
              </a:rPr>
              <a:t>Discussion Examples</a:t>
            </a:r>
          </a:p>
        </p:txBody>
      </p:sp>
      <p:sp>
        <p:nvSpPr>
          <p:cNvPr id="3" name="Content Placeholder 2">
            <a:extLst>
              <a:ext uri="{FF2B5EF4-FFF2-40B4-BE49-F238E27FC236}">
                <a16:creationId xmlns:a16="http://schemas.microsoft.com/office/drawing/2014/main" id="{769C9A38-49E4-4390-8937-F9E940C71E6A}"/>
              </a:ext>
            </a:extLst>
          </p:cNvPr>
          <p:cNvSpPr>
            <a:spLocks noGrp="1"/>
          </p:cNvSpPr>
          <p:nvPr>
            <p:ph idx="1"/>
          </p:nvPr>
        </p:nvSpPr>
        <p:spPr/>
        <p:txBody>
          <a:bodyPr/>
          <a:lstStyle/>
          <a:p>
            <a:r>
              <a:rPr lang="en-US" dirty="0">
                <a:latin typeface="Open Sans" panose="020B0606030504020204"/>
              </a:rPr>
              <a:t>Landlord has a rental policy that they will not accept guarantors on Lease.  Applicant has a disability, gets SSD in an amount not enough to qualify to be a tenant, but his mother is willing to co-sign as a guarantor</a:t>
            </a:r>
          </a:p>
          <a:p>
            <a:endParaRPr lang="en-US" dirty="0">
              <a:latin typeface="Open Sans" panose="020B0606030504020204"/>
            </a:endParaRPr>
          </a:p>
          <a:p>
            <a:endParaRPr lang="en-US" dirty="0">
              <a:latin typeface="Open Sans" panose="020B0606030504020204"/>
            </a:endParaRPr>
          </a:p>
          <a:p>
            <a:r>
              <a:rPr lang="en-US" dirty="0">
                <a:latin typeface="Open Sans" panose="020B0606030504020204"/>
              </a:rPr>
              <a:t>Rent is due on the first. Tenant gets her SSD check on the second Wednesday of the month and wants to extend date to pay rent until the 15th</a:t>
            </a:r>
          </a:p>
        </p:txBody>
      </p:sp>
      <p:sp>
        <p:nvSpPr>
          <p:cNvPr id="4" name="Footer Placeholder 3">
            <a:extLst>
              <a:ext uri="{FF2B5EF4-FFF2-40B4-BE49-F238E27FC236}">
                <a16:creationId xmlns:a16="http://schemas.microsoft.com/office/drawing/2014/main" id="{51F0D2CE-C20B-4FB8-87BB-9101EBB4AB97}"/>
              </a:ext>
            </a:extLst>
          </p:cNvPr>
          <p:cNvSpPr>
            <a:spLocks noGrp="1"/>
          </p:cNvSpPr>
          <p:nvPr>
            <p:ph type="ftr" sz="quarter" idx="11"/>
          </p:nvPr>
        </p:nvSpPr>
        <p:spPr>
          <a:xfrm>
            <a:off x="3124200" y="6356350"/>
            <a:ext cx="32766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6CA2E64A-B5BF-4D19-8732-5360D5FCCF21}"/>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30</a:t>
            </a:fld>
            <a:endParaRPr lang="en-US" dirty="0">
              <a:latin typeface="Open Sans" panose="020B0606030504020204"/>
            </a:endParaRPr>
          </a:p>
        </p:txBody>
      </p:sp>
    </p:spTree>
    <p:extLst>
      <p:ext uri="{BB962C8B-B14F-4D97-AF65-F5344CB8AC3E}">
        <p14:creationId xmlns:p14="http://schemas.microsoft.com/office/powerpoint/2010/main" val="255196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6358-6C41-46F8-87F7-62C5BFA58CD3}"/>
              </a:ext>
            </a:extLst>
          </p:cNvPr>
          <p:cNvSpPr>
            <a:spLocks noGrp="1"/>
          </p:cNvSpPr>
          <p:nvPr>
            <p:ph type="title"/>
          </p:nvPr>
        </p:nvSpPr>
        <p:spPr/>
        <p:txBody>
          <a:bodyPr/>
          <a:lstStyle/>
          <a:p>
            <a:r>
              <a:rPr lang="en-US" cap="none" dirty="0">
                <a:latin typeface="Open Sans" panose="020B0606030504020204"/>
              </a:rPr>
              <a:t>More Examples</a:t>
            </a:r>
          </a:p>
        </p:txBody>
      </p:sp>
      <p:sp>
        <p:nvSpPr>
          <p:cNvPr id="3" name="Content Placeholder 2">
            <a:extLst>
              <a:ext uri="{FF2B5EF4-FFF2-40B4-BE49-F238E27FC236}">
                <a16:creationId xmlns:a16="http://schemas.microsoft.com/office/drawing/2014/main" id="{3D9E7B7F-DDC6-4175-B533-495E60355ABE}"/>
              </a:ext>
            </a:extLst>
          </p:cNvPr>
          <p:cNvSpPr>
            <a:spLocks noGrp="1"/>
          </p:cNvSpPr>
          <p:nvPr>
            <p:ph idx="1"/>
          </p:nvPr>
        </p:nvSpPr>
        <p:spPr>
          <a:xfrm>
            <a:off x="609600" y="1752600"/>
            <a:ext cx="8077200" cy="4697412"/>
          </a:xfrm>
        </p:spPr>
        <p:txBody>
          <a:bodyPr/>
          <a:lstStyle/>
          <a:p>
            <a:r>
              <a:rPr lang="en-US" sz="2000" dirty="0">
                <a:latin typeface="Open Sans" panose="020B0606030504020204"/>
              </a:rPr>
              <a:t>Landlord  gives Tenant a proper 60 day termination notice.  Tenant has severe disabilities and asks for additional time to find alternate housing.</a:t>
            </a:r>
          </a:p>
          <a:p>
            <a:endParaRPr lang="en-US" sz="2000" dirty="0">
              <a:latin typeface="Open Sans" panose="020B0606030504020204"/>
            </a:endParaRPr>
          </a:p>
          <a:p>
            <a:r>
              <a:rPr lang="en-US" sz="2000" dirty="0">
                <a:latin typeface="Open Sans" panose="020B0606030504020204"/>
              </a:rPr>
              <a:t>Tenant is visually impaired and asks for notices to be provided in an accessible format</a:t>
            </a:r>
          </a:p>
          <a:p>
            <a:endParaRPr lang="en-US" sz="2000" dirty="0">
              <a:latin typeface="Open Sans" panose="020B0606030504020204"/>
            </a:endParaRPr>
          </a:p>
          <a:p>
            <a:r>
              <a:rPr lang="en-US" sz="2000" dirty="0">
                <a:latin typeface="Open Sans" panose="020B0606030504020204"/>
              </a:rPr>
              <a:t>Landlord has a policy that they will not rent to anyone with an arrest record</a:t>
            </a:r>
          </a:p>
          <a:p>
            <a:endParaRPr lang="en-US" sz="2000" dirty="0">
              <a:latin typeface="Open Sans" panose="020B0606030504020204"/>
            </a:endParaRPr>
          </a:p>
          <a:p>
            <a:r>
              <a:rPr lang="en-US" sz="2000" dirty="0">
                <a:latin typeface="Open Sans" panose="020B0606030504020204"/>
              </a:rPr>
              <a:t>Pet fees that the Landlord says apply to assistance and support animals</a:t>
            </a:r>
          </a:p>
        </p:txBody>
      </p:sp>
      <p:sp>
        <p:nvSpPr>
          <p:cNvPr id="4" name="Footer Placeholder 3">
            <a:extLst>
              <a:ext uri="{FF2B5EF4-FFF2-40B4-BE49-F238E27FC236}">
                <a16:creationId xmlns:a16="http://schemas.microsoft.com/office/drawing/2014/main" id="{01FDC800-D7F5-476B-B37A-791FE65B7B81}"/>
              </a:ext>
            </a:extLst>
          </p:cNvPr>
          <p:cNvSpPr>
            <a:spLocks noGrp="1"/>
          </p:cNvSpPr>
          <p:nvPr>
            <p:ph type="ftr" sz="quarter" idx="11"/>
          </p:nvPr>
        </p:nvSpPr>
        <p:spPr>
          <a:xfrm>
            <a:off x="3124200" y="6356350"/>
            <a:ext cx="30480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F8901B8A-E15D-4233-8BFD-D15380F7077E}"/>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31</a:t>
            </a:fld>
            <a:endParaRPr lang="en-US" dirty="0">
              <a:latin typeface="Open Sans" panose="020B0606030504020204"/>
            </a:endParaRPr>
          </a:p>
        </p:txBody>
      </p:sp>
    </p:spTree>
    <p:extLst>
      <p:ext uri="{BB962C8B-B14F-4D97-AF65-F5344CB8AC3E}">
        <p14:creationId xmlns:p14="http://schemas.microsoft.com/office/powerpoint/2010/main" val="3472052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cap="none" dirty="0">
                <a:solidFill>
                  <a:schemeClr val="accent1">
                    <a:lumMod val="75000"/>
                  </a:schemeClr>
                </a:solidFill>
                <a:latin typeface="Open Sans" panose="020B0606030504020204"/>
              </a:rPr>
              <a:t>What type of Fair Housing work does CLASI do?</a:t>
            </a:r>
          </a:p>
        </p:txBody>
      </p:sp>
      <p:sp>
        <p:nvSpPr>
          <p:cNvPr id="3" name="Content Placeholder 2"/>
          <p:cNvSpPr>
            <a:spLocks noGrp="1"/>
          </p:cNvSpPr>
          <p:nvPr>
            <p:ph idx="1"/>
          </p:nvPr>
        </p:nvSpPr>
        <p:spPr>
          <a:xfrm>
            <a:off x="457200" y="1752600"/>
            <a:ext cx="8229600" cy="3048000"/>
          </a:xfrm>
        </p:spPr>
        <p:txBody>
          <a:bodyPr>
            <a:normAutofit/>
          </a:bodyPr>
          <a:lstStyle/>
          <a:p>
            <a:r>
              <a:rPr lang="en-US" dirty="0">
                <a:latin typeface="Open Sans" panose="020B0606030504020204"/>
              </a:rPr>
              <a:t>Assessment and investigation (Including Testing)</a:t>
            </a:r>
          </a:p>
          <a:p>
            <a:endParaRPr lang="en-US" dirty="0">
              <a:latin typeface="Open Sans" panose="020B0606030504020204"/>
            </a:endParaRPr>
          </a:p>
          <a:p>
            <a:r>
              <a:rPr lang="en-US" dirty="0">
                <a:latin typeface="Open Sans" panose="020B0606030504020204"/>
              </a:rPr>
              <a:t>Education and technical assistance.</a:t>
            </a:r>
          </a:p>
          <a:p>
            <a:endParaRPr lang="en-US" dirty="0">
              <a:latin typeface="Open Sans" panose="020B0606030504020204"/>
            </a:endParaRPr>
          </a:p>
          <a:p>
            <a:r>
              <a:rPr lang="en-US" dirty="0">
                <a:latin typeface="Open Sans" panose="020B0606030504020204"/>
              </a:rPr>
              <a:t>Direct representation of individuals discriminated against in housing.</a:t>
            </a:r>
          </a:p>
          <a:p>
            <a:pPr>
              <a:buFont typeface="Arial" charset="0"/>
              <a:buNone/>
            </a:pPr>
            <a:endParaRPr lang="en-US" dirty="0"/>
          </a:p>
        </p:txBody>
      </p:sp>
      <p:pic>
        <p:nvPicPr>
          <p:cNvPr id="47107" name="Picture 9" descr="clasi logo new"/>
          <p:cNvPicPr>
            <a:picLocks noChangeAspect="1" noChangeArrowheads="1"/>
          </p:cNvPicPr>
          <p:nvPr/>
        </p:nvPicPr>
        <p:blipFill>
          <a:blip r:embed="rId2"/>
          <a:srcRect/>
          <a:stretch>
            <a:fillRect/>
          </a:stretch>
        </p:blipFill>
        <p:spPr bwMode="auto">
          <a:xfrm>
            <a:off x="6477000" y="4114800"/>
            <a:ext cx="1874838" cy="2282825"/>
          </a:xfrm>
          <a:prstGeom prst="rect">
            <a:avLst/>
          </a:prstGeom>
          <a:noFill/>
          <a:ln w="9525">
            <a:noFill/>
            <a:miter lim="800000"/>
            <a:headEnd/>
            <a:tailEnd/>
          </a:ln>
        </p:spPr>
      </p:pic>
      <p:sp>
        <p:nvSpPr>
          <p:cNvPr id="4" name="Footer Placeholder 3">
            <a:extLst>
              <a:ext uri="{FF2B5EF4-FFF2-40B4-BE49-F238E27FC236}">
                <a16:creationId xmlns:a16="http://schemas.microsoft.com/office/drawing/2014/main" id="{0A36308C-9FAA-4BDA-858F-91DF3E06F7EE}"/>
              </a:ext>
            </a:extLst>
          </p:cNvPr>
          <p:cNvSpPr>
            <a:spLocks noGrp="1"/>
          </p:cNvSpPr>
          <p:nvPr>
            <p:ph type="ftr" sz="quarter" idx="11"/>
          </p:nvPr>
        </p:nvSpPr>
        <p:spPr>
          <a:xfrm>
            <a:off x="3124200" y="6356350"/>
            <a:ext cx="3017838"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A7BBAAB4-7AA2-427A-BCDC-21D4F8236ACC}"/>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32</a:t>
            </a:fld>
            <a:endParaRPr lang="en-US" dirty="0">
              <a:latin typeface="Open Sans" panose="020B060603050402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07988"/>
            <a:ext cx="8261350" cy="1039812"/>
          </a:xfrm>
        </p:spPr>
        <p:txBody>
          <a:bodyPr>
            <a:normAutofit/>
          </a:bodyPr>
          <a:lstStyle/>
          <a:p>
            <a:pPr>
              <a:defRPr/>
            </a:pPr>
            <a:r>
              <a:rPr lang="en-US" sz="4400" dirty="0">
                <a:solidFill>
                  <a:schemeClr val="tx2"/>
                </a:solidFill>
                <a:latin typeface="Open Sans" panose="020B0606030504020204"/>
              </a:rPr>
              <a:t>Contact Info</a:t>
            </a:r>
          </a:p>
        </p:txBody>
      </p:sp>
      <p:sp>
        <p:nvSpPr>
          <p:cNvPr id="3" name="Content Placeholder 2"/>
          <p:cNvSpPr>
            <a:spLocks noGrp="1"/>
          </p:cNvSpPr>
          <p:nvPr>
            <p:ph sz="half" idx="1"/>
          </p:nvPr>
        </p:nvSpPr>
        <p:spPr>
          <a:xfrm>
            <a:off x="1295400" y="2133600"/>
            <a:ext cx="6705600" cy="3962400"/>
          </a:xfrm>
        </p:spPr>
        <p:txBody>
          <a:bodyPr>
            <a:normAutofit/>
          </a:bodyPr>
          <a:lstStyle/>
          <a:p>
            <a:pPr marL="0" indent="0" algn="ctr" fontAlgn="auto">
              <a:spcBef>
                <a:spcPts val="408"/>
              </a:spcBef>
              <a:spcAft>
                <a:spcPts val="0"/>
              </a:spcAft>
              <a:buFont typeface="Arial" pitchFamily="34" charset="0"/>
              <a:buNone/>
              <a:defRPr/>
            </a:pPr>
            <a:r>
              <a:rPr lang="en-US" altLang="en-US" sz="2400" dirty="0">
                <a:latin typeface="Open Sans" panose="020B0606030504020204"/>
              </a:rPr>
              <a:t>John S. Whitelaw</a:t>
            </a:r>
          </a:p>
          <a:p>
            <a:pPr marL="0" indent="0" algn="ctr" fontAlgn="auto">
              <a:spcBef>
                <a:spcPts val="408"/>
              </a:spcBef>
              <a:spcAft>
                <a:spcPts val="0"/>
              </a:spcAft>
              <a:buFont typeface="Arial" pitchFamily="34" charset="0"/>
              <a:buNone/>
              <a:defRPr/>
            </a:pPr>
            <a:r>
              <a:rPr lang="en-US" altLang="en-US" sz="2400" dirty="0">
                <a:latin typeface="Open Sans" panose="020B0606030504020204"/>
              </a:rPr>
              <a:t>Advocacy Director</a:t>
            </a:r>
          </a:p>
          <a:p>
            <a:pPr marL="0" indent="0" algn="ctr" fontAlgn="auto">
              <a:spcBef>
                <a:spcPts val="408"/>
              </a:spcBef>
              <a:spcAft>
                <a:spcPts val="0"/>
              </a:spcAft>
              <a:buFont typeface="Arial" pitchFamily="34" charset="0"/>
              <a:buNone/>
              <a:defRPr/>
            </a:pPr>
            <a:r>
              <a:rPr lang="en-US" altLang="en-US" sz="2400" dirty="0">
                <a:latin typeface="Open Sans" panose="020B0606030504020204"/>
              </a:rPr>
              <a:t>jwhitelaw@declasi.org</a:t>
            </a:r>
          </a:p>
          <a:p>
            <a:pPr marL="0" indent="0" algn="ctr" fontAlgn="auto">
              <a:spcBef>
                <a:spcPts val="408"/>
              </a:spcBef>
              <a:spcAft>
                <a:spcPts val="0"/>
              </a:spcAft>
              <a:buFont typeface="Arial" pitchFamily="34" charset="0"/>
              <a:buNone/>
              <a:defRPr/>
            </a:pPr>
            <a:r>
              <a:rPr lang="en-US" altLang="en-US" sz="2400" dirty="0">
                <a:latin typeface="Open Sans" panose="020B0606030504020204"/>
              </a:rPr>
              <a:t>(302) 575-0660 ext. 215</a:t>
            </a:r>
          </a:p>
          <a:p>
            <a:pPr marL="0" indent="0" algn="ctr" fontAlgn="auto">
              <a:spcAft>
                <a:spcPts val="0"/>
              </a:spcAft>
              <a:buClr>
                <a:srgbClr val="31B6FD"/>
              </a:buClr>
              <a:buFont typeface="Arial" pitchFamily="34" charset="0"/>
              <a:buNone/>
              <a:defRPr/>
            </a:pPr>
            <a:endParaRPr lang="en-US" altLang="en-US" sz="2400" u="sng" dirty="0">
              <a:latin typeface="Open Sans" panose="020B0606030504020204"/>
            </a:endParaRPr>
          </a:p>
          <a:p>
            <a:pPr marL="0" indent="0" algn="ctr" fontAlgn="auto">
              <a:spcBef>
                <a:spcPts val="408"/>
              </a:spcBef>
              <a:spcAft>
                <a:spcPts val="0"/>
              </a:spcAft>
              <a:buClr>
                <a:srgbClr val="31B6FD"/>
              </a:buClr>
              <a:buFont typeface="Wingdings" charset="2"/>
              <a:buNone/>
              <a:defRPr/>
            </a:pPr>
            <a:r>
              <a:rPr lang="en-US" altLang="en-US" sz="2400" dirty="0">
                <a:latin typeface="Open Sans" panose="020B0606030504020204"/>
              </a:rPr>
              <a:t>Tony Sierzega</a:t>
            </a:r>
          </a:p>
          <a:p>
            <a:pPr marL="0" indent="0" algn="ctr" fontAlgn="auto">
              <a:spcBef>
                <a:spcPts val="408"/>
              </a:spcBef>
              <a:spcAft>
                <a:spcPts val="0"/>
              </a:spcAft>
              <a:buClr>
                <a:srgbClr val="31B6FD"/>
              </a:buClr>
              <a:buFont typeface="Wingdings" charset="2"/>
              <a:buNone/>
              <a:defRPr/>
            </a:pPr>
            <a:r>
              <a:rPr lang="en-US" altLang="en-US" sz="2400" dirty="0">
                <a:latin typeface="Open Sans" panose="020B0606030504020204"/>
              </a:rPr>
              <a:t>Housing Staff Attorney </a:t>
            </a:r>
          </a:p>
          <a:p>
            <a:pPr marL="0" indent="0" algn="ctr" fontAlgn="auto">
              <a:spcBef>
                <a:spcPts val="408"/>
              </a:spcBef>
              <a:spcAft>
                <a:spcPts val="0"/>
              </a:spcAft>
              <a:buClr>
                <a:srgbClr val="31B6FD"/>
              </a:buClr>
              <a:buFont typeface="Wingdings" charset="2"/>
              <a:buNone/>
              <a:defRPr/>
            </a:pPr>
            <a:r>
              <a:rPr lang="en-US" altLang="en-US" sz="2400" dirty="0">
                <a:latin typeface="Open Sans" panose="020B0606030504020204"/>
              </a:rPr>
              <a:t>tsierzega@declasi.org</a:t>
            </a:r>
          </a:p>
          <a:p>
            <a:pPr marL="0" indent="0" algn="ctr" fontAlgn="auto">
              <a:spcBef>
                <a:spcPts val="408"/>
              </a:spcBef>
              <a:spcAft>
                <a:spcPts val="0"/>
              </a:spcAft>
              <a:buFont typeface="Arial" pitchFamily="34" charset="0"/>
              <a:buNone/>
              <a:defRPr/>
            </a:pPr>
            <a:r>
              <a:rPr lang="en-US" altLang="en-US" sz="2400" dirty="0">
                <a:latin typeface="Open Sans" panose="020B0606030504020204"/>
              </a:rPr>
              <a:t>(302) 575-0660 ext. 265</a:t>
            </a:r>
          </a:p>
          <a:p>
            <a:pPr marL="0" indent="0" algn="ctr" fontAlgn="auto">
              <a:spcAft>
                <a:spcPts val="0"/>
              </a:spcAft>
              <a:buClr>
                <a:srgbClr val="31B6FD"/>
              </a:buClr>
              <a:buFont typeface="Arial" pitchFamily="34" charset="0"/>
              <a:buNone/>
              <a:defRPr/>
            </a:pPr>
            <a:endParaRPr lang="en-US" altLang="en-US" sz="1700" b="1" dirty="0">
              <a:latin typeface="Bookman Old Style" pitchFamily="18" charset="0"/>
            </a:endParaRPr>
          </a:p>
          <a:p>
            <a:pPr marL="168275" indent="0" fontAlgn="auto">
              <a:spcAft>
                <a:spcPts val="0"/>
              </a:spcAft>
              <a:buFont typeface="Arial" pitchFamily="34" charset="0"/>
              <a:buNone/>
              <a:defRPr/>
            </a:pPr>
            <a:endParaRPr lang="en-US" altLang="en-US" sz="1600" dirty="0">
              <a:latin typeface="Bookman Old Style" pitchFamily="18" charset="0"/>
            </a:endParaRPr>
          </a:p>
          <a:p>
            <a:pPr marL="168275" indent="0" fontAlgn="auto">
              <a:spcAft>
                <a:spcPts val="0"/>
              </a:spcAft>
              <a:buFont typeface="Arial" pitchFamily="34" charset="0"/>
              <a:buNone/>
              <a:defRPr/>
            </a:pPr>
            <a:endParaRPr lang="en-US" altLang="en-US" sz="1600" dirty="0">
              <a:latin typeface="Bookman Old Style" pitchFamily="18" charset="0"/>
            </a:endParaRPr>
          </a:p>
          <a:p>
            <a:pPr marL="168275" indent="0" fontAlgn="auto">
              <a:spcAft>
                <a:spcPts val="0"/>
              </a:spcAft>
              <a:buFont typeface="Arial" pitchFamily="34" charset="0"/>
              <a:buNone/>
              <a:defRPr/>
            </a:pPr>
            <a:endParaRPr lang="en-US" altLang="en-US" sz="1600" dirty="0">
              <a:latin typeface="Bookman Old Style" pitchFamily="18" charset="0"/>
            </a:endParaRPr>
          </a:p>
          <a:p>
            <a:pPr>
              <a:defRPr/>
            </a:pPr>
            <a:endParaRPr lang="en-US" dirty="0"/>
          </a:p>
        </p:txBody>
      </p:sp>
      <p:sp>
        <p:nvSpPr>
          <p:cNvPr id="4" name="Footer Placeholder 3">
            <a:extLst>
              <a:ext uri="{FF2B5EF4-FFF2-40B4-BE49-F238E27FC236}">
                <a16:creationId xmlns:a16="http://schemas.microsoft.com/office/drawing/2014/main" id="{CB82A524-BEED-435C-BAB3-207832D2C2BE}"/>
              </a:ext>
            </a:extLst>
          </p:cNvPr>
          <p:cNvSpPr>
            <a:spLocks noGrp="1"/>
          </p:cNvSpPr>
          <p:nvPr>
            <p:ph type="ftr" sz="quarter" idx="11"/>
          </p:nvPr>
        </p:nvSpPr>
        <p:spPr>
          <a:xfrm>
            <a:off x="3124200" y="6356350"/>
            <a:ext cx="2971800" cy="365125"/>
          </a:xfrm>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5" name="Slide Number Placeholder 4">
            <a:extLst>
              <a:ext uri="{FF2B5EF4-FFF2-40B4-BE49-F238E27FC236}">
                <a16:creationId xmlns:a16="http://schemas.microsoft.com/office/drawing/2014/main" id="{9331EAA6-EEA7-4D4D-8FB0-7C08CAD65F4E}"/>
              </a:ext>
            </a:extLst>
          </p:cNvPr>
          <p:cNvSpPr>
            <a:spLocks noGrp="1"/>
          </p:cNvSpPr>
          <p:nvPr>
            <p:ph type="sldNum" sz="quarter" idx="12"/>
          </p:nvPr>
        </p:nvSpPr>
        <p:spPr/>
        <p:txBody>
          <a:bodyPr/>
          <a:lstStyle/>
          <a:p>
            <a:pPr>
              <a:defRPr/>
            </a:pPr>
            <a:fld id="{11247917-76F9-4F8A-ACF3-F7D1667C5E10}" type="slidenum">
              <a:rPr lang="en-US" smtClean="0">
                <a:latin typeface="Open Sans" panose="020B0606030504020204"/>
              </a:rPr>
              <a:pPr>
                <a:defRPr/>
              </a:pPr>
              <a:t>33</a:t>
            </a:fld>
            <a:endParaRPr lang="en-US" dirty="0">
              <a:latin typeface="Open Sans" panose="020B0606030504020204"/>
            </a:endParaRPr>
          </a:p>
        </p:txBody>
      </p:sp>
    </p:spTree>
    <p:extLst>
      <p:ext uri="{BB962C8B-B14F-4D97-AF65-F5344CB8AC3E}">
        <p14:creationId xmlns:p14="http://schemas.microsoft.com/office/powerpoint/2010/main" val="4013074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49B0D6-1EE9-4FD4-935B-F16710B1C176}"/>
              </a:ext>
            </a:extLst>
          </p:cNvPr>
          <p:cNvSpPr>
            <a:spLocks noGrp="1"/>
          </p:cNvSpPr>
          <p:nvPr>
            <p:ph type="ftr" sz="quarter" idx="11"/>
          </p:nvPr>
        </p:nvSpPr>
        <p:spPr/>
        <p:txBody>
          <a:bodyPr/>
          <a:lstStyle/>
          <a:p>
            <a:pPr>
              <a:defRPr/>
            </a:pPr>
            <a:r>
              <a:rPr lang="en-US">
                <a:latin typeface="Open Sans" panose="020B0606030504020204"/>
              </a:rPr>
              <a:t>CLASI Introduction to Fair Housing February 2021</a:t>
            </a:r>
            <a:endParaRPr lang="en-US" dirty="0">
              <a:latin typeface="Open Sans" panose="020B0606030504020204"/>
            </a:endParaRPr>
          </a:p>
        </p:txBody>
      </p:sp>
      <p:sp>
        <p:nvSpPr>
          <p:cNvPr id="4" name="Slide Number Placeholder 3">
            <a:extLst>
              <a:ext uri="{FF2B5EF4-FFF2-40B4-BE49-F238E27FC236}">
                <a16:creationId xmlns:a16="http://schemas.microsoft.com/office/drawing/2014/main" id="{9C92CE33-3539-4899-9283-670BA122EC2D}"/>
              </a:ext>
            </a:extLst>
          </p:cNvPr>
          <p:cNvSpPr>
            <a:spLocks noGrp="1"/>
          </p:cNvSpPr>
          <p:nvPr>
            <p:ph type="sldNum" sz="quarter" idx="12"/>
          </p:nvPr>
        </p:nvSpPr>
        <p:spPr/>
        <p:txBody>
          <a:bodyPr/>
          <a:lstStyle/>
          <a:p>
            <a:pPr>
              <a:defRPr/>
            </a:pPr>
            <a:fld id="{54E07E6C-F409-48E3-9977-1F4E342AAC8B}" type="slidenum">
              <a:rPr lang="en-US" smtClean="0">
                <a:latin typeface="Open Sans" panose="020B0606030504020204"/>
              </a:rPr>
              <a:pPr>
                <a:defRPr/>
              </a:pPr>
              <a:t>34</a:t>
            </a:fld>
            <a:endParaRPr lang="en-US" dirty="0">
              <a:latin typeface="Open Sans" panose="020B0606030504020204"/>
            </a:endParaRPr>
          </a:p>
        </p:txBody>
      </p:sp>
      <p:pic>
        <p:nvPicPr>
          <p:cNvPr id="6" name="Picture 9" descr="clasi logo new">
            <a:extLst>
              <a:ext uri="{FF2B5EF4-FFF2-40B4-BE49-F238E27FC236}">
                <a16:creationId xmlns:a16="http://schemas.microsoft.com/office/drawing/2014/main" id="{CB74F4D1-14DC-4C0A-B1AA-92CDCEF2D899}"/>
              </a:ext>
            </a:extLst>
          </p:cNvPr>
          <p:cNvPicPr>
            <a:picLocks noChangeAspect="1" noChangeArrowheads="1"/>
          </p:cNvPicPr>
          <p:nvPr/>
        </p:nvPicPr>
        <p:blipFill>
          <a:blip r:embed="rId3"/>
          <a:srcRect/>
          <a:stretch>
            <a:fillRect/>
          </a:stretch>
        </p:blipFill>
        <p:spPr bwMode="auto">
          <a:xfrm>
            <a:off x="2760884" y="1748123"/>
            <a:ext cx="3590482" cy="4371814"/>
          </a:xfrm>
          <a:prstGeom prst="rect">
            <a:avLst/>
          </a:prstGeom>
          <a:noFill/>
          <a:ln w="9525">
            <a:noFill/>
            <a:miter lim="800000"/>
            <a:headEnd/>
            <a:tailEnd/>
          </a:ln>
        </p:spPr>
      </p:pic>
      <p:sp>
        <p:nvSpPr>
          <p:cNvPr id="5" name="TextBox 4">
            <a:extLst>
              <a:ext uri="{FF2B5EF4-FFF2-40B4-BE49-F238E27FC236}">
                <a16:creationId xmlns:a16="http://schemas.microsoft.com/office/drawing/2014/main" id="{C2A26D2F-923A-4302-A823-D0F87FB2B637}"/>
              </a:ext>
            </a:extLst>
          </p:cNvPr>
          <p:cNvSpPr txBox="1"/>
          <p:nvPr/>
        </p:nvSpPr>
        <p:spPr>
          <a:xfrm>
            <a:off x="3136490" y="505252"/>
            <a:ext cx="2905091" cy="769441"/>
          </a:xfrm>
          <a:prstGeom prst="rect">
            <a:avLst/>
          </a:prstGeom>
          <a:noFill/>
        </p:spPr>
        <p:txBody>
          <a:bodyPr wrap="none" rtlCol="0">
            <a:spAutoFit/>
          </a:bodyPr>
          <a:lstStyle/>
          <a:p>
            <a:r>
              <a:rPr lang="en-US" sz="4400" dirty="0">
                <a:latin typeface="Open Sans" panose="020B0606030504020204"/>
              </a:rPr>
              <a:t>Thank You </a:t>
            </a:r>
          </a:p>
        </p:txBody>
      </p:sp>
    </p:spTree>
    <p:extLst>
      <p:ext uri="{BB962C8B-B14F-4D97-AF65-F5344CB8AC3E}">
        <p14:creationId xmlns:p14="http://schemas.microsoft.com/office/powerpoint/2010/main" val="1083697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EF7F7A3CE68F458D81AAE8B1763F36" ma:contentTypeVersion="13" ma:contentTypeDescription="Create a new document." ma:contentTypeScope="" ma:versionID="fe2e26b38ed8a609427e41516127e219">
  <xsd:schema xmlns:xsd="http://www.w3.org/2001/XMLSchema" xmlns:xs="http://www.w3.org/2001/XMLSchema" xmlns:p="http://schemas.microsoft.com/office/2006/metadata/properties" xmlns:ns3="02ec8605-0d1f-4b3d-a7c2-bc30d9d05fc6" xmlns:ns4="197cfa56-9810-404d-b54a-a0e6a6bcace9" targetNamespace="http://schemas.microsoft.com/office/2006/metadata/properties" ma:root="true" ma:fieldsID="ceea528c4791b858ba01fd2bcbb71293" ns3:_="" ns4:_="">
    <xsd:import namespace="02ec8605-0d1f-4b3d-a7c2-bc30d9d05fc6"/>
    <xsd:import namespace="197cfa56-9810-404d-b54a-a0e6a6bcace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ec8605-0d1f-4b3d-a7c2-bc30d9d05f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7cfa56-9810-404d-b54a-a0e6a6bcace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F3680E-5C56-4240-9B44-AB6AC6A026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c8605-0d1f-4b3d-a7c2-bc30d9d05fc6"/>
    <ds:schemaRef ds:uri="197cfa56-9810-404d-b54a-a0e6a6bcac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33CEF8-6F81-4B4E-A68D-8E6993160201}">
  <ds:schemaRefs>
    <ds:schemaRef ds:uri="http://schemas.microsoft.com/sharepoint/v3/contenttype/forms"/>
  </ds:schemaRefs>
</ds:datastoreItem>
</file>

<file path=customXml/itemProps3.xml><?xml version="1.0" encoding="utf-8"?>
<ds:datastoreItem xmlns:ds="http://schemas.openxmlformats.org/officeDocument/2006/customXml" ds:itemID="{5C47A330-FDCD-4EAF-BEF4-1C3093A17756}">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197cfa56-9810-404d-b54a-a0e6a6bcace9"/>
    <ds:schemaRef ds:uri="02ec8605-0d1f-4b3d-a7c2-bc30d9d05fc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Apothecary</Template>
  <TotalTime>3113</TotalTime>
  <Words>2270</Words>
  <Application>Microsoft Office PowerPoint</Application>
  <PresentationFormat>On-screen Show (4:3)</PresentationFormat>
  <Paragraphs>326</Paragraphs>
  <Slides>34</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 Antiqua</vt:lpstr>
      <vt:lpstr>Bookman Old Style</vt:lpstr>
      <vt:lpstr>Calibri</vt:lpstr>
      <vt:lpstr>Century Gothic</vt:lpstr>
      <vt:lpstr>Open Sans</vt:lpstr>
      <vt:lpstr>Wingdings</vt:lpstr>
      <vt:lpstr>Apothecary</vt:lpstr>
      <vt:lpstr>PowerPoint Presentation</vt:lpstr>
      <vt:lpstr>HOUSING DISCRIMINATION &amp; THE FaIr housing ACTS</vt:lpstr>
      <vt:lpstr> </vt:lpstr>
      <vt:lpstr>About Community Legal Aid ​Society, Inc. (CLASI)</vt:lpstr>
      <vt:lpstr>What Is Fair Housing? </vt:lpstr>
      <vt:lpstr>What Is Fair Housing?</vt:lpstr>
      <vt:lpstr>Fair Housing Enforcement</vt:lpstr>
      <vt:lpstr>Prohibited Discrimination Under the Fair Housing Act</vt:lpstr>
      <vt:lpstr>What Types Of Treatment May Be Discriminatory?</vt:lpstr>
      <vt:lpstr>What Else is Covered Under the  Fair Housing Act?</vt:lpstr>
      <vt:lpstr>What About Sexual Harassment? </vt:lpstr>
      <vt:lpstr>Which Properties are Covered by Fair Housing Laws?</vt:lpstr>
      <vt:lpstr>What is Permissible Under the Fair Housing Act?</vt:lpstr>
      <vt:lpstr>Examples of Discrimination</vt:lpstr>
      <vt:lpstr>Examples of Discrimination </vt:lpstr>
      <vt:lpstr>Examples of Discrimination</vt:lpstr>
      <vt:lpstr>Examples of Discrimination</vt:lpstr>
      <vt:lpstr>Examples of Discrimination</vt:lpstr>
      <vt:lpstr>Special Issues Relating to People with Disabilities</vt:lpstr>
      <vt:lpstr>Reasonable Accommodations</vt:lpstr>
      <vt:lpstr>Examples of Reasonable Accommodations</vt:lpstr>
      <vt:lpstr>Reasonable Accommodations</vt:lpstr>
      <vt:lpstr>Reasonable Modifications</vt:lpstr>
      <vt:lpstr>Examples of Reasonable Modifications</vt:lpstr>
      <vt:lpstr>Architectural Accessibility</vt:lpstr>
      <vt:lpstr>Tenant's Right to Early Termination</vt:lpstr>
      <vt:lpstr>Tenant's Right to Early Termination</vt:lpstr>
      <vt:lpstr>Additional Protections for Victims of Domestic Violence</vt:lpstr>
      <vt:lpstr>“Nuisance” Ordinances</vt:lpstr>
      <vt:lpstr>Discussion Examples</vt:lpstr>
      <vt:lpstr>More Examples</vt:lpstr>
      <vt:lpstr>What type of Fair Housing work does CLASI do?</vt:lpstr>
      <vt:lpstr>Contact Info</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Katelyn Lentz</dc:creator>
  <cp:lastModifiedBy>Erin Gallaher</cp:lastModifiedBy>
  <cp:revision>148</cp:revision>
  <cp:lastPrinted>2016-04-18T19:59:00Z</cp:lastPrinted>
  <dcterms:created xsi:type="dcterms:W3CDTF">2016-02-02T19:48:54Z</dcterms:created>
  <dcterms:modified xsi:type="dcterms:W3CDTF">2021-02-01T20:48:39Z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0x010100D8EF7F7A3CE68F458D81AAE8B1763F36</vt:lpwstr>
  </property>
</Properties>
</file>