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"/>
  </p:notesMasterIdLst>
  <p:sldIdLst>
    <p:sldId id="266" r:id="rId5"/>
    <p:sldId id="433" r:id="rId6"/>
    <p:sldId id="435" r:id="rId7"/>
    <p:sldId id="436" r:id="rId8"/>
    <p:sldId id="437" r:id="rId9"/>
    <p:sldId id="438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2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 Elder" initials="JE" lastIdx="6" clrIdx="0">
    <p:extLst>
      <p:ext uri="{19B8F6BF-5375-455C-9EA6-DF929625EA0E}">
        <p15:presenceInfo xmlns:p15="http://schemas.microsoft.com/office/powerpoint/2012/main" userId="S::jelder@prainc.com::41200372-7905-4082-964b-40fb6874d4d0" providerId="AD"/>
      </p:ext>
    </p:extLst>
  </p:cmAuthor>
  <p:cmAuthor id="2" name="Dazara Ware" initials="DW" lastIdx="3" clrIdx="1">
    <p:extLst>
      <p:ext uri="{19B8F6BF-5375-455C-9EA6-DF929625EA0E}">
        <p15:presenceInfo xmlns:p15="http://schemas.microsoft.com/office/powerpoint/2012/main" userId="S::dware@prainc.com::ee54e9c0-b22f-4121-b6fa-7241d0a665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A7AA"/>
    <a:srgbClr val="1C6987"/>
    <a:srgbClr val="1C694C"/>
    <a:srgbClr val="CF352F"/>
    <a:srgbClr val="1E3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EA6BBE-F727-4C42-A4A3-C48EBD8ADCC8}" v="2" dt="2021-01-13T17:03:28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846" y="78"/>
      </p:cViewPr>
      <p:guideLst>
        <p:guide orient="horz" pos="2160"/>
        <p:guide pos="282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igail Kirkman" userId="c38e55c3-9681-4e43-bbba-bf08b6b469af" providerId="ADAL" clId="{637C59EA-B52F-4485-A2B9-576DC19828B4}"/>
    <pc:docChg chg="custSel modSld">
      <pc:chgData name="Abigail Kirkman" userId="c38e55c3-9681-4e43-bbba-bf08b6b469af" providerId="ADAL" clId="{637C59EA-B52F-4485-A2B9-576DC19828B4}" dt="2021-01-13T17:03:49.122" v="143" actId="113"/>
      <pc:docMkLst>
        <pc:docMk/>
      </pc:docMkLst>
      <pc:sldChg chg="modSp">
        <pc:chgData name="Abigail Kirkman" userId="c38e55c3-9681-4e43-bbba-bf08b6b469af" providerId="ADAL" clId="{637C59EA-B52F-4485-A2B9-576DC19828B4}" dt="2021-01-13T17:03:49.122" v="143" actId="113"/>
        <pc:sldMkLst>
          <pc:docMk/>
          <pc:sldMk cId="3625917490" sldId="438"/>
        </pc:sldMkLst>
        <pc:spChg chg="mod">
          <ac:chgData name="Abigail Kirkman" userId="c38e55c3-9681-4e43-bbba-bf08b6b469af" providerId="ADAL" clId="{637C59EA-B52F-4485-A2B9-576DC19828B4}" dt="2021-01-13T17:03:49.122" v="143" actId="113"/>
          <ac:spMkLst>
            <pc:docMk/>
            <pc:sldMk cId="3625917490" sldId="438"/>
            <ac:spMk id="6" creationId="{E06E9515-5D24-4A30-B487-94577F9923A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86AB6-40ED-465D-8045-FBBB0C386C13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34BD7-5DD2-432A-8F84-0E05342D6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45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34BD7-5DD2-432A-8F84-0E05342D61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34BD7-5DD2-432A-8F84-0E05342D61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05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4240472"/>
            <a:ext cx="9144000" cy="803795"/>
          </a:xfrm>
          <a:prstGeom prst="rect">
            <a:avLst/>
          </a:prstGeom>
          <a:solidFill>
            <a:srgbClr val="A4A7A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11094" y="1"/>
            <a:ext cx="8832906" cy="4125509"/>
          </a:xfrm>
          <a:prstGeom prst="rect">
            <a:avLst/>
          </a:prstGeom>
          <a:solidFill>
            <a:srgbClr val="1E38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311094" cy="4125509"/>
          </a:xfrm>
          <a:prstGeom prst="rect">
            <a:avLst/>
          </a:prstGeom>
          <a:solidFill>
            <a:srgbClr val="CF35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826170" y="1955673"/>
            <a:ext cx="7317829" cy="1950035"/>
          </a:xfrm>
          <a:prstGeom prst="rect">
            <a:avLst/>
          </a:prstGeom>
          <a:solidFill>
            <a:srgbClr val="1C69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283204" y="170521"/>
            <a:ext cx="7676582" cy="41421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95AC9F-E362-4AF5-88B1-9D5E086D01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0606" y="4327232"/>
            <a:ext cx="2841625" cy="61912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Location of Presentation Date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C75B8A7-8EEA-4F38-A82A-DBDE34A73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6171" y="1955672"/>
            <a:ext cx="7133614" cy="1950035"/>
          </a:xfrm>
        </p:spPr>
        <p:txBody>
          <a:bodyPr anchor="ctr">
            <a:normAutofit/>
          </a:bodyPr>
          <a:lstStyle>
            <a:lvl1pPr marL="0" indent="0" algn="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6705600" y="4294784"/>
            <a:ext cx="2254184" cy="695417"/>
            <a:chOff x="5991773" y="5731961"/>
            <a:chExt cx="2968012" cy="915633"/>
          </a:xfrm>
        </p:grpSpPr>
        <p:pic>
          <p:nvPicPr>
            <p:cNvPr id="16" name="Picture 15" descr="12652_SAMHSA_LogoRedesign_FINAL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6600" y="5891367"/>
              <a:ext cx="1873185" cy="666470"/>
            </a:xfrm>
            <a:prstGeom prst="rect">
              <a:avLst/>
            </a:prstGeom>
          </p:spPr>
        </p:pic>
        <p:pic>
          <p:nvPicPr>
            <p:cNvPr id="18" name="Picture 17" descr="HHS-Logo-camera-ready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773" y="5731961"/>
              <a:ext cx="963363" cy="91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5982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7015"/>
            <a:ext cx="8229600" cy="36476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80ED1A56-7323-4FB6-8ACF-1DE99B8B8B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BAA7C934-AF63-4AE4-9879-7DC885F56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8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C25D06C-5CC4-414F-B64F-A967EB8BC5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131B094D-1F11-4308-9A4E-9FF5E5E08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318493"/>
            <a:ext cx="7772400" cy="7297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0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47015"/>
            <a:ext cx="4038600" cy="36476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47015"/>
            <a:ext cx="4038600" cy="36476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8D6310A-7476-4D83-A7F8-71D8505B5D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A87C2D1-50D6-4300-B47B-7C1BC33B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2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4701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78132"/>
            <a:ext cx="4040188" cy="3116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94701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478132"/>
            <a:ext cx="4041775" cy="3116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EB952FD-FA34-4FAC-AD3E-52F5D8CA5B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DCB6E4B7-FABE-4EA9-97E1-AC8EC525F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88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5A6BCC9-8AF3-4028-BDF8-D4FFB58A42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575962"/>
            <a:ext cx="9143999" cy="401866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D372029-2B7F-4130-AA67-E3A2F31228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A7004BCD-CA72-4E23-A58E-023F89FC5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373ACC5-6994-4CCF-B016-26E3D6DF37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30FC439E-EC0C-416F-AFD3-E2FED651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67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48879"/>
            <a:ext cx="5111750" cy="40457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7435A-0FF2-45C8-BAA9-9C75CFB14C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E4C20E-0421-4C19-AFD4-9AFD0F521A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2" y="548877"/>
            <a:ext cx="3008313" cy="527448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D6C90FEF-E2AF-482E-AD92-627AFBAA3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6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75962"/>
            <a:ext cx="5486400" cy="29697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DCA2A82-5757-4589-A8F1-756A5B05A0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BB1EF4-1C2D-4723-B7CA-A37E34C6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1891C077-91FC-4346-AA9E-C95AFD8AE9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2288" y="3545681"/>
            <a:ext cx="5486400" cy="479823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endParaRPr lang="en-US"/>
          </a:p>
        </p:txBody>
      </p:sp>
      <p:pic>
        <p:nvPicPr>
          <p:cNvPr id="8" name="Picture 7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42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47015"/>
            <a:ext cx="8229600" cy="36476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371E86-DC47-4E56-B42C-F7C6629C74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7CF833B0-75C1-4D45-98F9-211F79DE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5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ertical Text Placeholder 2">
            <a:extLst>
              <a:ext uri="{FF2B5EF4-FFF2-40B4-BE49-F238E27FC236}">
                <a16:creationId xmlns:a16="http://schemas.microsoft.com/office/drawing/2014/main" id="{4C95A494-F140-4FCC-B3E7-9D84457415E7}"/>
              </a:ext>
            </a:extLst>
          </p:cNvPr>
          <p:cNvSpPr>
            <a:spLocks noGrp="1"/>
          </p:cNvSpPr>
          <p:nvPr>
            <p:ph type="body" orient="vert" idx="13"/>
          </p:nvPr>
        </p:nvSpPr>
        <p:spPr>
          <a:xfrm>
            <a:off x="457200" y="947015"/>
            <a:ext cx="6019800" cy="36476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71CABD9-2B2A-4BA2-9DB4-296F1FBE0A1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197D3B14-2836-4373-815E-B723FCD89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30EC90A-617D-436B-9C30-8145B7FFEF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5834298" y="1742121"/>
            <a:ext cx="3647609" cy="205739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pic>
        <p:nvPicPr>
          <p:cNvPr id="7" name="Picture 6" descr="12652_SAMHSA_LogoRedesign_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6" y="4705093"/>
            <a:ext cx="1071567" cy="3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76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C9CA1720-02F3-46D5-91D9-004D8178A80E}"/>
              </a:ext>
            </a:extLst>
          </p:cNvPr>
          <p:cNvSpPr txBox="1"/>
          <p:nvPr userDrawn="1"/>
        </p:nvSpPr>
        <p:spPr>
          <a:xfrm>
            <a:off x="457200" y="1001168"/>
            <a:ext cx="82296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/>
              <a:t>SAMHSA’s mission is to reduce the impact of substance abuse and mental illness on America’s communities.</a:t>
            </a:r>
          </a:p>
          <a:p>
            <a:r>
              <a:rPr lang="en-US" sz="1800"/>
              <a:t>                  </a:t>
            </a:r>
          </a:p>
          <a:p>
            <a:pPr algn="ctr">
              <a:spcBef>
                <a:spcPts val="0"/>
              </a:spcBef>
            </a:pPr>
            <a:endParaRPr lang="en-US"/>
          </a:p>
          <a:p>
            <a:pPr>
              <a:spcBef>
                <a:spcPts val="0"/>
              </a:spcBef>
            </a:pPr>
            <a:endParaRPr lang="en-US" sz="1400"/>
          </a:p>
          <a:p>
            <a:pPr>
              <a:spcBef>
                <a:spcPts val="0"/>
              </a:spcBef>
            </a:pPr>
            <a:endParaRPr lang="en-US" sz="1400"/>
          </a:p>
          <a:p>
            <a:pPr algn="ctr">
              <a:spcBef>
                <a:spcPts val="2400"/>
              </a:spcBef>
            </a:pPr>
            <a:r>
              <a:rPr lang="en-US" sz="4000"/>
              <a:t>www.samhsa.gov</a:t>
            </a:r>
          </a:p>
          <a:p>
            <a:pPr algn="ctr">
              <a:spcBef>
                <a:spcPts val="3000"/>
              </a:spcBef>
            </a:pPr>
            <a:r>
              <a:rPr lang="en-US" sz="2400"/>
              <a:t>1-877-SAMHSA-7 (1-877-726-4727) ● 1-800-487-4889 (TDD)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48F7EC-8EE8-4B66-800B-C5AA9FC413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3A27E57-9852-43E2-9EA6-11925D42D1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69091E6D-2812-48AA-839F-22FB3CC77F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928917"/>
            <a:ext cx="8229600" cy="120140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81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AB5F6C3-8B6C-4289-BEA1-1A38722F26C3}"/>
              </a:ext>
            </a:extLst>
          </p:cNvPr>
          <p:cNvSpPr/>
          <p:nvPr userDrawn="1"/>
        </p:nvSpPr>
        <p:spPr>
          <a:xfrm>
            <a:off x="0" y="1"/>
            <a:ext cx="9144000" cy="575961"/>
          </a:xfrm>
          <a:prstGeom prst="rect">
            <a:avLst/>
          </a:prstGeom>
          <a:solidFill>
            <a:srgbClr val="1E38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47015"/>
            <a:ext cx="8229600" cy="3647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Slide Number Placeholder 11">
            <a:extLst>
              <a:ext uri="{FF2B5EF4-FFF2-40B4-BE49-F238E27FC236}">
                <a16:creationId xmlns:a16="http://schemas.microsoft.com/office/drawing/2014/main" id="{84602F99-6103-4EBF-AE89-8A61156EE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D4089-40B5-457D-927F-16367A53BB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Placeholder 17">
            <a:extLst>
              <a:ext uri="{FF2B5EF4-FFF2-40B4-BE49-F238E27FC236}">
                <a16:creationId xmlns:a16="http://schemas.microsoft.com/office/drawing/2014/main" id="{E3425392-73D7-48C7-BDE5-6DF4A56AF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49354"/>
            <a:ext cx="8369294" cy="474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792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oarworks.prainc.com/sites/soarworks.prainc.com/files/Getting_Involved_with_SOAR-Adult-and_Child.docx" TargetMode="External"/><Relationship Id="rId2" Type="http://schemas.openxmlformats.org/officeDocument/2006/relationships/hyperlink" Target="https://soarworks.prainc.com/sites/soarworks.prainc.com/files/SOAROverview-2020-508_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arworks.prainc.com/content/soar-online-course-catalog" TargetMode="External"/><Relationship Id="rId5" Type="http://schemas.openxmlformats.org/officeDocument/2006/relationships/hyperlink" Target="https://soarworks.prainc.com/sites/soarworks.prainc.com/files/Implementing_State_Local_SOAR_Initiatives-Adult_and_Child.docx" TargetMode="External"/><Relationship Id="rId4" Type="http://schemas.openxmlformats.org/officeDocument/2006/relationships/hyperlink" Target="https://soarworks.prainc.com/article/soar-outcomes-and-impac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terri.townsend@delaware.gov" TargetMode="External"/><Relationship Id="rId2" Type="http://schemas.openxmlformats.org/officeDocument/2006/relationships/hyperlink" Target="mailto:akirkman@prainc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paula.witcher@vmcenter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1483DC0-EE30-4E3C-A888-3308C31E3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SAMHSA SOAR Initiative</a:t>
            </a:r>
          </a:p>
        </p:txBody>
      </p:sp>
      <p:pic>
        <p:nvPicPr>
          <p:cNvPr id="2" name="Picture 1" descr="SOAR Works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0" y="657206"/>
            <a:ext cx="2362723" cy="65081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0B0E4-C8D7-4BFF-97F6-003855201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229" y="1138457"/>
            <a:ext cx="4433914" cy="36704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/>
              <a:t>SSI/SSDI, Outreach, Access, and Recovery (SOAR) is a model for assisting eligible adults and children who are experiencing or at risk of homelessness and have a serious mental illness or co-occurring substance use disorder to apply for Social Security Administration (SSA) disability benefits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400" dirty="0"/>
              <a:t>Facilitates access to health care and housing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400" dirty="0"/>
              <a:t>Provides increased education and employment opportunities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400" dirty="0"/>
              <a:t>Decreases incarcerations, institutionalization, and hospitalizations</a:t>
            </a:r>
          </a:p>
          <a:p>
            <a:pPr marL="0" indent="0">
              <a:buNone/>
            </a:pPr>
            <a:r>
              <a:rPr lang="en-US" sz="1600" dirty="0"/>
              <a:t>In 2020, decisions on 6,565 SOAR initial applications were received in an average of </a:t>
            </a:r>
            <a:r>
              <a:rPr lang="en-US" sz="1600" b="1" dirty="0"/>
              <a:t>115 days</a:t>
            </a:r>
            <a:r>
              <a:rPr lang="en-US" sz="1600" dirty="0"/>
              <a:t> with an allowance rate of </a:t>
            </a:r>
            <a:r>
              <a:rPr lang="en-US" sz="1600" b="1" dirty="0"/>
              <a:t>65 percent*</a:t>
            </a: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AFA7D1-63FC-4DE9-833F-3B0B43581C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167B19-6C03-4E9C-9239-EEFBB941B7AD}"/>
              </a:ext>
            </a:extLst>
          </p:cNvPr>
          <p:cNvSpPr txBox="1"/>
          <p:nvPr/>
        </p:nvSpPr>
        <p:spPr>
          <a:xfrm>
            <a:off x="919138" y="4847925"/>
            <a:ext cx="6561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*This compares to the initial allowance rate of 30.8 percent for all persons aged 18-64 who applied for SSI or SSDI in 2019.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18517D-6AD0-4D77-9841-5FB863958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295" y="856495"/>
            <a:ext cx="3552183" cy="3430509"/>
          </a:xfrm>
          <a:prstGeom prst="rect">
            <a:avLst/>
          </a:prstGeom>
          <a:effectLst>
            <a:outerShdw blurRad="292100" dist="139700" dir="2700000" algn="t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4507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325905"/>
            <a:ext cx="8503920" cy="144135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600" dirty="0"/>
              <a:t>Standardized training provided across all geographic areas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SOAR Leaders can coordinate follow-up training and support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Course is FREE, web-based, and self-guided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20 CEUs from National Association of Social Workers (NASW)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Benefits of the SOAR Online Course</a:t>
            </a:r>
          </a:p>
        </p:txBody>
      </p:sp>
      <p:sp>
        <p:nvSpPr>
          <p:cNvPr id="6" name="AutoShape 2" descr="LC Banner Child-01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741"/>
            <a:ext cx="9144000" cy="278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7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894588"/>
            <a:ext cx="4777409" cy="3820248"/>
          </a:xfrm>
        </p:spPr>
        <p:txBody>
          <a:bodyPr/>
          <a:lstStyle/>
          <a:p>
            <a:r>
              <a:rPr lang="en-US" dirty="0"/>
              <a:t>Training: 20 hours</a:t>
            </a:r>
          </a:p>
          <a:p>
            <a:r>
              <a:rPr lang="en-US" dirty="0"/>
              <a:t>20-40 hours per complete application</a:t>
            </a:r>
          </a:p>
          <a:p>
            <a:r>
              <a:rPr lang="en-US" dirty="0"/>
              <a:t>SOAR Critical Components</a:t>
            </a:r>
          </a:p>
          <a:p>
            <a:r>
              <a:rPr lang="en-US" dirty="0"/>
              <a:t>Outcome Tracking</a:t>
            </a:r>
          </a:p>
          <a:p>
            <a:r>
              <a:rPr lang="en-US" dirty="0"/>
              <a:t>Benefit to Your Agency and the Individuals You Serve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Getting Involved: Time Commitment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966" y="894588"/>
            <a:ext cx="2890982" cy="3502198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5659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5E5183D-0B16-4AD7-88B2-CC4ACA187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53" y="923364"/>
            <a:ext cx="4331447" cy="3701023"/>
          </a:xfrm>
        </p:spPr>
        <p:txBody>
          <a:bodyPr>
            <a:normAutofit/>
          </a:bodyPr>
          <a:lstStyle/>
          <a:p>
            <a:r>
              <a:rPr lang="en-US" sz="3000" dirty="0"/>
              <a:t>Web based</a:t>
            </a:r>
          </a:p>
          <a:p>
            <a:r>
              <a:rPr lang="en-US" sz="3000" dirty="0"/>
              <a:t>User friendly</a:t>
            </a:r>
          </a:p>
          <a:p>
            <a:r>
              <a:rPr lang="en-US" sz="3000" dirty="0"/>
              <a:t>HIPAA compliant</a:t>
            </a:r>
          </a:p>
          <a:p>
            <a:r>
              <a:rPr lang="en-US" sz="3000" dirty="0"/>
              <a:t>Monitors quality</a:t>
            </a:r>
          </a:p>
          <a:p>
            <a:r>
              <a:rPr lang="en-US" sz="3000" dirty="0"/>
              <a:t>Takes only 3-5 minutes</a:t>
            </a:r>
          </a:p>
          <a:p>
            <a:r>
              <a:rPr lang="en-US" sz="3000" dirty="0"/>
              <a:t>It’s FREE!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C81D2A6-6E06-4E0C-9864-D5F9146F3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8462" y="2484931"/>
            <a:ext cx="3174994" cy="2316123"/>
          </a:xfrm>
        </p:spPr>
        <p:txBody>
          <a:bodyPr>
            <a:normAutofit/>
          </a:bodyPr>
          <a:lstStyle/>
          <a:p>
            <a:r>
              <a:rPr lang="en-US" sz="3200" dirty="0"/>
              <a:t>All the reasons OAT is awesome!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A6BD43-D469-4DC0-BD37-2184BF310E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AED3460-2C2D-4123-8DCB-AAF867AA6F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54254" y="4502886"/>
            <a:ext cx="4495798" cy="729621"/>
          </a:xfrm>
        </p:spPr>
        <p:txBody>
          <a:bodyPr>
            <a:normAutofit/>
          </a:bodyPr>
          <a:lstStyle/>
          <a:p>
            <a:r>
              <a:rPr lang="en-US" sz="2800" dirty="0"/>
              <a:t>https://soartrack.prainc.com 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4976499-4CDF-4649-8915-21E92E717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Online Application Tracking (OAT)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17506" y="3515266"/>
            <a:ext cx="361950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6" y="831224"/>
            <a:ext cx="4051300" cy="121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19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62CE3A-3191-4331-A54C-E2B9018E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8928"/>
            <a:ext cx="8229600" cy="3853584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SOAR Overview: </a:t>
            </a:r>
            <a:r>
              <a:rPr lang="en-US" dirty="0">
                <a:hlinkClick r:id="rId2"/>
              </a:rPr>
              <a:t>https://soarworks.prainc.com/sites/soarworks.prainc.com/files/SOAROverview-2020-508_0.pdf</a:t>
            </a:r>
            <a:r>
              <a:rPr lang="en-US" dirty="0"/>
              <a:t> </a:t>
            </a:r>
          </a:p>
          <a:p>
            <a:r>
              <a:rPr lang="en-US" b="1" dirty="0"/>
              <a:t>Getting Involved with SOAR: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https://soarworks.prainc.com/sites/soarworks.prainc.com/files/Getting_Involved_with_SOAR-Adult-and_Child.docx</a:t>
            </a:r>
            <a:r>
              <a:rPr lang="en-US" dirty="0"/>
              <a:t> </a:t>
            </a:r>
          </a:p>
          <a:p>
            <a:r>
              <a:rPr lang="en-US" b="1" dirty="0"/>
              <a:t>SOAR Outcomes: </a:t>
            </a:r>
            <a:br>
              <a:rPr lang="en-US" b="1" dirty="0"/>
            </a:br>
            <a:r>
              <a:rPr lang="en-US" dirty="0">
                <a:hlinkClick r:id="rId4"/>
              </a:rPr>
              <a:t>https://soarworks.prainc.com/article/soar-outcomes-and-impact</a:t>
            </a:r>
            <a:endParaRPr lang="en-US" dirty="0"/>
          </a:p>
          <a:p>
            <a:r>
              <a:rPr lang="en-US" b="1" dirty="0"/>
              <a:t>Implementing State and Local SOAR Initiatives: </a:t>
            </a:r>
            <a:r>
              <a:rPr lang="en-US" dirty="0">
                <a:hlinkClick r:id="rId5"/>
              </a:rPr>
              <a:t>https://soarworks.prainc.com/sites/soarworks.prainc.com/files/Implementing_State_Local_SOAR_Initiatives-Adult_and_Child.docx</a:t>
            </a:r>
            <a:r>
              <a:rPr lang="en-US" dirty="0"/>
              <a:t> </a:t>
            </a:r>
          </a:p>
          <a:p>
            <a:r>
              <a:rPr lang="en-US" b="1" dirty="0"/>
              <a:t>SOAR Online Course Catalog: 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hlinkClick r:id="rId6"/>
              </a:rPr>
              <a:t>https://soarworks.prainc.com/content/soar-online-course-catalog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CD3AE-B5D3-47F6-BAD2-30B47377A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03D396B-7E3D-4B2A-AA91-B3864BC6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Additional Resources</a:t>
            </a:r>
          </a:p>
        </p:txBody>
      </p:sp>
    </p:spTree>
    <p:extLst>
      <p:ext uri="{BB962C8B-B14F-4D97-AF65-F5344CB8AC3E}">
        <p14:creationId xmlns:p14="http://schemas.microsoft.com/office/powerpoint/2010/main" val="2506787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A9AB85-997A-4525-BAA4-B5B3F75F75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Abigail Kirkman</a:t>
            </a:r>
            <a:br>
              <a:rPr lang="en-US" sz="2600" dirty="0"/>
            </a:br>
            <a:r>
              <a:rPr lang="en-US" sz="2600" dirty="0"/>
              <a:t>SAMHSA SOAR TA Center</a:t>
            </a:r>
            <a:br>
              <a:rPr lang="en-US" sz="2600" dirty="0"/>
            </a:br>
            <a:r>
              <a:rPr lang="en-US" sz="2600" dirty="0"/>
              <a:t>Assistant Director</a:t>
            </a:r>
            <a:br>
              <a:rPr lang="en-US" sz="2600" dirty="0"/>
            </a:br>
            <a:r>
              <a:rPr lang="en-US" sz="2600" dirty="0"/>
              <a:t>Colorado SOAR Liaison</a:t>
            </a:r>
            <a:br>
              <a:rPr lang="en-US" sz="2600" dirty="0"/>
            </a:br>
            <a:r>
              <a:rPr lang="en-US" sz="2600" dirty="0">
                <a:hlinkClick r:id="rId2"/>
              </a:rPr>
              <a:t>akirkman@prainc.com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(518) 439-7415, EXT: 5226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6E9515-5D24-4A30-B487-94577F992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947015"/>
            <a:ext cx="4114800" cy="3647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SOAR State Team Leads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Terri Townsend</a:t>
            </a:r>
            <a:br>
              <a:rPr lang="en-US" sz="2400" dirty="0"/>
            </a:br>
            <a:r>
              <a:rPr lang="en-US" sz="2400" dirty="0">
                <a:hlinkClick r:id="rId3"/>
              </a:rPr>
              <a:t>terri.townsend@delaware.gov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(302) 739-5601, EXT: 5373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Paula Witcher</a:t>
            </a:r>
            <a:br>
              <a:rPr lang="en-US" sz="2400" dirty="0"/>
            </a:br>
            <a:r>
              <a:rPr lang="en-US" sz="2400" dirty="0">
                <a:hlinkClick r:id="rId4"/>
              </a:rPr>
              <a:t>paula.witcher@vmcenter.org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(302) 505-0849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02CEFA-02C8-4D3D-97DC-5F5FD136A1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F9448A-2B47-4BCA-A82C-760EA356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Connect With Us</a:t>
            </a:r>
          </a:p>
        </p:txBody>
      </p:sp>
    </p:spTree>
    <p:extLst>
      <p:ext uri="{BB962C8B-B14F-4D97-AF65-F5344CB8AC3E}">
        <p14:creationId xmlns:p14="http://schemas.microsoft.com/office/powerpoint/2010/main" val="3625917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97cfa56-9810-404d-b54a-a0e6a6bcace9">
      <UserInfo>
        <DisplayName>Jen Elder</DisplayName>
        <AccountId>14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EF7F7A3CE68F458D81AAE8B1763F36" ma:contentTypeVersion="13" ma:contentTypeDescription="Create a new document." ma:contentTypeScope="" ma:versionID="fe2e26b38ed8a609427e41516127e219">
  <xsd:schema xmlns:xsd="http://www.w3.org/2001/XMLSchema" xmlns:xs="http://www.w3.org/2001/XMLSchema" xmlns:p="http://schemas.microsoft.com/office/2006/metadata/properties" xmlns:ns3="02ec8605-0d1f-4b3d-a7c2-bc30d9d05fc6" xmlns:ns4="197cfa56-9810-404d-b54a-a0e6a6bcace9" targetNamespace="http://schemas.microsoft.com/office/2006/metadata/properties" ma:root="true" ma:fieldsID="ceea528c4791b858ba01fd2bcbb71293" ns3:_="" ns4:_="">
    <xsd:import namespace="02ec8605-0d1f-4b3d-a7c2-bc30d9d05fc6"/>
    <xsd:import namespace="197cfa56-9810-404d-b54a-a0e6a6bcac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ec8605-0d1f-4b3d-a7c2-bc30d9d05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7cfa56-9810-404d-b54a-a0e6a6bcace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D19311-0E8A-4546-953C-6564B3EBB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91ECA1-3807-411B-A64E-3A679FDF8D4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97cfa56-9810-404d-b54a-a0e6a6bcace9"/>
    <ds:schemaRef ds:uri="02ec8605-0d1f-4b3d-a7c2-bc30d9d05fc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8A71E9-7577-4C3C-9B64-0790A05605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c8605-0d1f-4b3d-a7c2-bc30d9d05fc6"/>
    <ds:schemaRef ds:uri="197cfa56-9810-404d-b54a-a0e6a6bcac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335</Words>
  <Application>Microsoft Office PowerPoint</Application>
  <PresentationFormat>On-screen Show (16:9)</PresentationFormat>
  <Paragraphs>46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 Theme</vt:lpstr>
      <vt:lpstr>SAMHSA SOAR Initiative</vt:lpstr>
      <vt:lpstr>Benefits of the SOAR Online Course</vt:lpstr>
      <vt:lpstr>Getting Involved: Time Commitment</vt:lpstr>
      <vt:lpstr>Online Application Tracking (OAT)</vt:lpstr>
      <vt:lpstr>Additional Resources</vt:lpstr>
      <vt:lpstr>Connect With Us</vt:lpstr>
    </vt:vector>
  </TitlesOfParts>
  <Company>Crosby Marketing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Loffler</dc:creator>
  <cp:lastModifiedBy>Erin Gallaher</cp:lastModifiedBy>
  <cp:revision>51</cp:revision>
  <dcterms:created xsi:type="dcterms:W3CDTF">2018-02-20T15:28:46Z</dcterms:created>
  <dcterms:modified xsi:type="dcterms:W3CDTF">2021-01-14T21:41:26Z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0x010100D8EF7F7A3CE68F458D81AAE8B1763F36</vt:lpwstr>
  </property>
</Properties>
</file>