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1"/>
  </p:notesMasterIdLst>
  <p:sldIdLst>
    <p:sldId id="257" r:id="rId5"/>
    <p:sldId id="266" r:id="rId6"/>
    <p:sldId id="269" r:id="rId7"/>
    <p:sldId id="270" r:id="rId8"/>
    <p:sldId id="271" r:id="rId9"/>
    <p:sldId id="267" r:id="rId1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16" autoAdjust="0"/>
    <p:restoredTop sz="54979" autoAdjust="0"/>
  </p:normalViewPr>
  <p:slideViewPr>
    <p:cSldViewPr snapToGrid="0">
      <p:cViewPr varScale="1">
        <p:scale>
          <a:sx n="39" d="100"/>
          <a:sy n="39" d="100"/>
        </p:scale>
        <p:origin x="2106"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79260A-CB66-430A-A3EE-B7369B39C351}" type="datetimeFigureOut">
              <a:rPr lang="en-US" smtClean="0"/>
              <a:t>1/19/2021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E0184E0-B091-4424-A675-320EA340115B}" type="slidenum">
              <a:rPr lang="en-US" smtClean="0"/>
              <a:t>‹#›</a:t>
            </a:fld>
            <a:endParaRPr lang="en-US"/>
          </a:p>
        </p:txBody>
      </p:sp>
    </p:spTree>
    <p:extLst>
      <p:ext uri="{BB962C8B-B14F-4D97-AF65-F5344CB8AC3E}">
        <p14:creationId xmlns:p14="http://schemas.microsoft.com/office/powerpoint/2010/main" val="24251693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Update on DEHAP</a:t>
            </a:r>
          </a:p>
          <a:p>
            <a:r>
              <a:rPr lang="en-US" dirty="0"/>
              <a:t>Started</a:t>
            </a:r>
            <a:endParaRPr lang="en-US" baseline="0" dirty="0"/>
          </a:p>
        </p:txBody>
      </p:sp>
      <p:sp>
        <p:nvSpPr>
          <p:cNvPr id="4" name="Slide Number Placeholder 3"/>
          <p:cNvSpPr>
            <a:spLocks noGrp="1"/>
          </p:cNvSpPr>
          <p:nvPr>
            <p:ph type="sldNum" sz="quarter" idx="5"/>
          </p:nvPr>
        </p:nvSpPr>
        <p:spPr/>
        <p:txBody>
          <a:bodyPr/>
          <a:lstStyle/>
          <a:p>
            <a:fld id="{01F2C263-78DF-4BD7-A047-BB29C8602BF0}" type="slidenum">
              <a:rPr lang="en-US" smtClean="0"/>
              <a:t>1</a:t>
            </a:fld>
            <a:endParaRPr lang="en-US"/>
          </a:p>
        </p:txBody>
      </p:sp>
    </p:spTree>
    <p:extLst>
      <p:ext uri="{BB962C8B-B14F-4D97-AF65-F5344CB8AC3E}">
        <p14:creationId xmlns:p14="http://schemas.microsoft.com/office/powerpoint/2010/main" val="38311292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Original program – March –April, through summer</a:t>
            </a:r>
          </a:p>
          <a:p>
            <a:r>
              <a:rPr lang="en-US" dirty="0"/>
              <a:t>$2,000, rent and utilities</a:t>
            </a:r>
          </a:p>
          <a:p>
            <a:r>
              <a:rPr lang="en-US" dirty="0"/>
              <a:t>Able to launch so early thanks to state and local funding commitments – then move into using </a:t>
            </a:r>
            <a:r>
              <a:rPr lang="en-US"/>
              <a:t>CRF funding</a:t>
            </a:r>
            <a:endParaRPr lang="en-US" dirty="0"/>
          </a:p>
          <a:p>
            <a:endParaRPr lang="en-US" dirty="0"/>
          </a:p>
          <a:p>
            <a:endParaRPr lang="en-US" dirty="0"/>
          </a:p>
          <a:p>
            <a:r>
              <a:rPr lang="en-US" dirty="0"/>
              <a:t>Reformatted</a:t>
            </a:r>
            <a:r>
              <a:rPr lang="en-US" baseline="0" dirty="0"/>
              <a:t> DEHAP</a:t>
            </a:r>
          </a:p>
          <a:p>
            <a:pPr marL="171450" indent="-171450">
              <a:buFontTx/>
              <a:buChar char="-"/>
            </a:pPr>
            <a:r>
              <a:rPr lang="en-US" baseline="0" dirty="0"/>
              <a:t>Up to 5,000</a:t>
            </a:r>
          </a:p>
          <a:p>
            <a:pPr marL="171450" indent="-171450">
              <a:buFontTx/>
              <a:buChar char="-"/>
            </a:pPr>
            <a:r>
              <a:rPr lang="en-US" baseline="0" dirty="0"/>
              <a:t>Arrears, current due, 1 month in advance</a:t>
            </a:r>
          </a:p>
          <a:p>
            <a:pPr marL="171450" indent="-171450">
              <a:buFontTx/>
              <a:buChar char="-"/>
            </a:pPr>
            <a:r>
              <a:rPr lang="en-US" baseline="0" dirty="0"/>
              <a:t>No utilities</a:t>
            </a:r>
          </a:p>
          <a:p>
            <a:pPr marL="171450" indent="-171450">
              <a:buFontTx/>
              <a:buChar char="-"/>
            </a:pPr>
            <a:r>
              <a:rPr lang="en-US" baseline="0" dirty="0"/>
              <a:t>March 1- Dec 31 only</a:t>
            </a:r>
          </a:p>
          <a:p>
            <a:pPr marL="171450" indent="-171450">
              <a:buFontTx/>
              <a:buChar char="-"/>
            </a:pPr>
            <a:r>
              <a:rPr lang="en-US" baseline="0" dirty="0"/>
              <a:t>CRF funding source – Timing, COVID impact</a:t>
            </a:r>
          </a:p>
          <a:p>
            <a:pPr marL="171450" indent="-171450">
              <a:buFontTx/>
              <a:buChar char="-"/>
            </a:pPr>
            <a:endParaRPr lang="en-US" baseline="0" dirty="0"/>
          </a:p>
          <a:p>
            <a:pPr marL="171450" indent="-171450">
              <a:buFontTx/>
              <a:buChar char="-"/>
            </a:pPr>
            <a:r>
              <a:rPr lang="en-US" baseline="0" dirty="0"/>
              <a:t>Worked to loosen up doc requirements, focus in on most </a:t>
            </a:r>
            <a:r>
              <a:rPr lang="en-US" baseline="0" dirty="0" err="1"/>
              <a:t>impt</a:t>
            </a:r>
            <a:r>
              <a:rPr lang="en-US" baseline="0" dirty="0"/>
              <a:t> pieces (not doing extensive income verification, for example)</a:t>
            </a:r>
          </a:p>
          <a:p>
            <a:pPr marL="171450" indent="-171450">
              <a:buFontTx/>
              <a:buChar char="-"/>
            </a:pPr>
            <a:r>
              <a:rPr lang="en-US" baseline="0" dirty="0"/>
              <a:t>DE resident</a:t>
            </a:r>
          </a:p>
          <a:p>
            <a:pPr marL="171450" indent="-171450">
              <a:buFontTx/>
              <a:buChar char="-"/>
            </a:pPr>
            <a:r>
              <a:rPr lang="en-US" baseline="0" dirty="0"/>
              <a:t>Not subsidized</a:t>
            </a:r>
          </a:p>
          <a:p>
            <a:pPr marL="171450" indent="-171450">
              <a:buFontTx/>
              <a:buChar char="-"/>
            </a:pPr>
            <a:r>
              <a:rPr lang="en-US" baseline="0" dirty="0"/>
              <a:t>Employment or income affected</a:t>
            </a:r>
          </a:p>
          <a:p>
            <a:pPr marL="171450" indent="-171450">
              <a:buFontTx/>
              <a:buChar char="-"/>
            </a:pPr>
            <a:r>
              <a:rPr lang="en-US" baseline="0" dirty="0"/>
              <a:t>60% AMI</a:t>
            </a:r>
          </a:p>
          <a:p>
            <a:pPr marL="171450" indent="-171450">
              <a:buFontTx/>
              <a:buChar char="-"/>
            </a:pPr>
            <a:endParaRPr lang="en-US" baseline="0" dirty="0"/>
          </a:p>
          <a:p>
            <a:pPr marL="171450" indent="-171450">
              <a:buFontTx/>
              <a:buChar char="-"/>
            </a:pPr>
            <a:r>
              <a:rPr lang="en-US" baseline="0" dirty="0"/>
              <a:t>Also working with Courts to ensure referral connection from their process, expedited review</a:t>
            </a:r>
          </a:p>
          <a:p>
            <a:pPr marL="457200" lvl="1" indent="0">
              <a:buFontTx/>
              <a:buNone/>
            </a:pPr>
            <a:endParaRPr lang="en-US" baseline="0" dirty="0"/>
          </a:p>
          <a:p>
            <a:pPr marL="457200" lvl="1" indent="0">
              <a:buFontTx/>
              <a:buNone/>
            </a:pPr>
            <a:endParaRPr lang="en-US" baseline="0" dirty="0"/>
          </a:p>
          <a:p>
            <a:pPr marL="457200" lvl="1" indent="0">
              <a:buFontTx/>
              <a:buNone/>
            </a:pPr>
            <a:endParaRPr lang="en-US" dirty="0"/>
          </a:p>
          <a:p>
            <a:endParaRPr lang="en-US" dirty="0"/>
          </a:p>
          <a:p>
            <a:endParaRPr lang="en-US" dirty="0"/>
          </a:p>
          <a:p>
            <a:r>
              <a:rPr lang="en-US" dirty="0"/>
              <a:t>Coordination with Courts –expedited review</a:t>
            </a:r>
          </a:p>
        </p:txBody>
      </p:sp>
      <p:sp>
        <p:nvSpPr>
          <p:cNvPr id="4" name="Slide Number Placeholder 3"/>
          <p:cNvSpPr>
            <a:spLocks noGrp="1"/>
          </p:cNvSpPr>
          <p:nvPr>
            <p:ph type="sldNum" sz="quarter" idx="5"/>
          </p:nvPr>
        </p:nvSpPr>
        <p:spPr/>
        <p:txBody>
          <a:bodyPr/>
          <a:lstStyle/>
          <a:p>
            <a:fld id="{01F2C263-78DF-4BD7-A047-BB29C8602BF0}" type="slidenum">
              <a:rPr lang="en-US" smtClean="0"/>
              <a:t>2</a:t>
            </a:fld>
            <a:endParaRPr lang="en-US"/>
          </a:p>
        </p:txBody>
      </p:sp>
    </p:spTree>
    <p:extLst>
      <p:ext uri="{BB962C8B-B14F-4D97-AF65-F5344CB8AC3E}">
        <p14:creationId xmlns:p14="http://schemas.microsoft.com/office/powerpoint/2010/main" val="21257641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Pending – includes many older applications that were reopened and unlikely to come back, estimate half</a:t>
            </a:r>
            <a:r>
              <a:rPr lang="en-US" baseline="0" dirty="0" smtClean="0"/>
              <a:t> of those. </a:t>
            </a:r>
            <a:endParaRPr lang="en-US" dirty="0" smtClean="0"/>
          </a:p>
          <a:p>
            <a:endParaRPr lang="en-US" dirty="0" smtClean="0"/>
          </a:p>
          <a:p>
            <a:endParaRPr lang="en-US" dirty="0" smtClean="0"/>
          </a:p>
          <a:p>
            <a:endParaRPr lang="en-US" dirty="0"/>
          </a:p>
          <a:p>
            <a:r>
              <a:rPr lang="en-US" dirty="0"/>
              <a:t>1.0 – primary issue was lack of follow up and documentation. Very hands-on chasing people down. Had made initial</a:t>
            </a:r>
            <a:r>
              <a:rPr lang="en-US" baseline="0" dirty="0"/>
              <a:t> app process very easy, thousands of apps that didn’t pan out</a:t>
            </a:r>
          </a:p>
          <a:p>
            <a:endParaRPr lang="en-US" baseline="0" dirty="0"/>
          </a:p>
          <a:p>
            <a:r>
              <a:rPr lang="en-US" baseline="0" dirty="0"/>
              <a:t>2.0 – landlord application portal; looking to have everything submitted at time of app; bounce it back for edits. Onus really on LL and tenant to work together, figure it out, get their stuff in. </a:t>
            </a:r>
          </a:p>
          <a:p>
            <a:endParaRPr lang="en-US" dirty="0"/>
          </a:p>
          <a:p>
            <a:r>
              <a:rPr lang="en-US" dirty="0"/>
              <a:t>Primary things reopening</a:t>
            </a:r>
            <a:r>
              <a:rPr lang="en-US" baseline="0" dirty="0"/>
              <a:t> for:</a:t>
            </a:r>
          </a:p>
          <a:p>
            <a:pPr marL="171450" indent="-171450">
              <a:buFontTx/>
              <a:buChar char="-"/>
            </a:pPr>
            <a:r>
              <a:rPr lang="en-US" baseline="0" dirty="0"/>
              <a:t>No COVID impact documentation, or just tenant signing own docs</a:t>
            </a:r>
          </a:p>
          <a:p>
            <a:pPr marL="171450" indent="-171450">
              <a:buFontTx/>
              <a:buChar char="-"/>
            </a:pPr>
            <a:r>
              <a:rPr lang="en-US" baseline="0" dirty="0"/>
              <a:t>Missing docs</a:t>
            </a:r>
          </a:p>
          <a:p>
            <a:pPr marL="171450" indent="-171450">
              <a:buFontTx/>
              <a:buChar char="-"/>
            </a:pPr>
            <a:r>
              <a:rPr lang="en-US" baseline="0" dirty="0"/>
              <a:t>Unsigned leases</a:t>
            </a:r>
            <a:endParaRPr lang="en-US" dirty="0"/>
          </a:p>
          <a:p>
            <a:endParaRPr lang="en-US" dirty="0"/>
          </a:p>
          <a:p>
            <a:r>
              <a:rPr lang="en-US" dirty="0"/>
              <a:t>Referrals through Courts – 11 approved or conditionally approved so far</a:t>
            </a:r>
          </a:p>
          <a:p>
            <a:pPr marL="171450" indent="-171450">
              <a:buFontTx/>
              <a:buChar char="-"/>
            </a:pPr>
            <a:r>
              <a:rPr lang="en-US" dirty="0"/>
              <a:t>Most through Courts not panning out yet – all</a:t>
            </a:r>
            <a:r>
              <a:rPr lang="en-US" baseline="0" dirty="0"/>
              <a:t> pre-COVID cases</a:t>
            </a:r>
          </a:p>
          <a:p>
            <a:pPr marL="171450" indent="-171450">
              <a:buFontTx/>
              <a:buChar char="-"/>
            </a:pPr>
            <a:r>
              <a:rPr lang="en-US" baseline="0" dirty="0"/>
              <a:t>Arrears higher than DEHAP can resolve</a:t>
            </a:r>
            <a:endParaRPr lang="en-US" dirty="0"/>
          </a:p>
          <a:p>
            <a:endParaRPr lang="en-US" dirty="0"/>
          </a:p>
          <a:p>
            <a:r>
              <a:rPr lang="en-US" dirty="0"/>
              <a:t>Review time –2-3 weeks, working to get it down</a:t>
            </a:r>
          </a:p>
          <a:p>
            <a:r>
              <a:rPr lang="en-US" dirty="0"/>
              <a:t>Number that have to be reopening is pushing this up, because we have to go back and look at them again, often then follow up with personal emails</a:t>
            </a:r>
            <a:r>
              <a:rPr lang="en-US" baseline="0" dirty="0"/>
              <a:t> because they ignored the communication and just resubmitted. </a:t>
            </a:r>
            <a:endParaRPr lang="en-US" dirty="0"/>
          </a:p>
          <a:p>
            <a:endParaRPr lang="en-US" dirty="0"/>
          </a:p>
        </p:txBody>
      </p:sp>
      <p:sp>
        <p:nvSpPr>
          <p:cNvPr id="4" name="Slide Number Placeholder 3"/>
          <p:cNvSpPr>
            <a:spLocks noGrp="1"/>
          </p:cNvSpPr>
          <p:nvPr>
            <p:ph type="sldNum" sz="quarter" idx="5"/>
          </p:nvPr>
        </p:nvSpPr>
        <p:spPr/>
        <p:txBody>
          <a:bodyPr/>
          <a:lstStyle/>
          <a:p>
            <a:fld id="{01F2C263-78DF-4BD7-A047-BB29C8602BF0}" type="slidenum">
              <a:rPr lang="en-US" smtClean="0"/>
              <a:t>3</a:t>
            </a:fld>
            <a:endParaRPr lang="en-US"/>
          </a:p>
        </p:txBody>
      </p:sp>
    </p:spTree>
    <p:extLst>
      <p:ext uri="{BB962C8B-B14F-4D97-AF65-F5344CB8AC3E}">
        <p14:creationId xmlns:p14="http://schemas.microsoft.com/office/powerpoint/2010/main" val="9459544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Eligible households must have:</a:t>
            </a:r>
          </a:p>
          <a:p>
            <a:pPr lvl="1"/>
            <a:r>
              <a:rPr lang="en-US" sz="1200" kern="1200" dirty="0" smtClean="0">
                <a:solidFill>
                  <a:schemeClr val="tx1"/>
                </a:solidFill>
                <a:effectLst/>
                <a:latin typeface="+mn-lt"/>
                <a:ea typeface="+mn-ea"/>
                <a:cs typeface="+mn-cs"/>
              </a:rPr>
              <a:t>One or more individuals qualified for unemployment OR experienced a reduction in income, incurred significant costs, or experienced other financial hardship due directly or indirectly to the pandemic;</a:t>
            </a:r>
          </a:p>
          <a:p>
            <a:pPr lvl="1"/>
            <a:r>
              <a:rPr lang="en-US" sz="1200" kern="1200" dirty="0" smtClean="0">
                <a:solidFill>
                  <a:schemeClr val="tx1"/>
                </a:solidFill>
                <a:effectLst/>
                <a:latin typeface="+mn-lt"/>
                <a:ea typeface="+mn-ea"/>
                <a:cs typeface="+mn-cs"/>
              </a:rPr>
              <a:t>Risk of experiencing homelessness or housing instability, which may include: past due utility or rent notice or eviction notice; unsafe or unhealthy living conditions; or any other evidence of such risk, and;</a:t>
            </a:r>
          </a:p>
          <a:p>
            <a:pPr lvl="1"/>
            <a:r>
              <a:rPr lang="en-US" sz="1200" kern="1200" dirty="0" smtClean="0">
                <a:solidFill>
                  <a:schemeClr val="tx1"/>
                </a:solidFill>
                <a:effectLst/>
                <a:latin typeface="+mn-lt"/>
                <a:ea typeface="+mn-ea"/>
                <a:cs typeface="+mn-cs"/>
              </a:rPr>
              <a:t>Income below 80% of Area Median Income (AMI) (CY2020 income or at time of application).</a:t>
            </a:r>
          </a:p>
          <a:p>
            <a:pPr lvl="0"/>
            <a:r>
              <a:rPr lang="en-US" sz="1200" kern="1200" dirty="0" smtClean="0">
                <a:solidFill>
                  <a:schemeClr val="tx1"/>
                </a:solidFill>
                <a:effectLst/>
                <a:latin typeface="+mn-lt"/>
                <a:ea typeface="+mn-ea"/>
                <a:cs typeface="+mn-cs"/>
              </a:rPr>
              <a:t>ERA funds, including arrearages and any future payments generally may not exceed 12 months plus an additional 3 months if the household’s housing stability is still at risk and funding is still available. </a:t>
            </a:r>
          </a:p>
          <a:p>
            <a:pPr lvl="0"/>
            <a:r>
              <a:rPr lang="en-US" sz="1200" kern="1200" dirty="0" smtClean="0">
                <a:solidFill>
                  <a:schemeClr val="tx1"/>
                </a:solidFill>
                <a:effectLst/>
                <a:latin typeface="+mn-lt"/>
                <a:ea typeface="+mn-ea"/>
                <a:cs typeface="+mn-cs"/>
              </a:rPr>
              <a:t>Programs may only provide prospective rent payments to the extent that they have also provided funding to bring all rental arrears current for the household.</a:t>
            </a:r>
          </a:p>
          <a:p>
            <a:pPr lvl="0"/>
            <a:r>
              <a:rPr lang="en-US" sz="1200" kern="1200" dirty="0" smtClean="0">
                <a:solidFill>
                  <a:schemeClr val="tx1"/>
                </a:solidFill>
                <a:effectLst/>
                <a:latin typeface="+mn-lt"/>
                <a:ea typeface="+mn-ea"/>
                <a:cs typeface="+mn-cs"/>
              </a:rPr>
              <a:t>Programs must prioritize households with income below 50% of AMI or with individuals who have been unemployed more than 90 days.</a:t>
            </a:r>
          </a:p>
          <a:p>
            <a:pPr lvl="0"/>
            <a:r>
              <a:rPr lang="en-US" sz="1200" kern="1200" dirty="0" smtClean="0">
                <a:solidFill>
                  <a:schemeClr val="tx1"/>
                </a:solidFill>
                <a:effectLst/>
                <a:latin typeface="+mn-lt"/>
                <a:ea typeface="+mn-ea"/>
                <a:cs typeface="+mn-cs"/>
              </a:rPr>
              <a:t>Quarterly reporting on the number of eligible households receiving assistance, acceptance rate, average amount of funding, incomes by income tier, and average number of monthly payments is required (disaggregated by race, gender, and ethnicity) further detail on reporting requirements pending clarity from Treasury. </a:t>
            </a:r>
          </a:p>
          <a:p>
            <a:pPr lvl="0"/>
            <a:r>
              <a:rPr lang="en-US" sz="1200" kern="1200" dirty="0" smtClean="0">
                <a:solidFill>
                  <a:schemeClr val="tx1"/>
                </a:solidFill>
                <a:effectLst/>
                <a:latin typeface="+mn-lt"/>
                <a:ea typeface="+mn-ea"/>
                <a:cs typeface="+mn-cs"/>
              </a:rPr>
              <a:t>Up to 10% of funds may be used for administration and Housing Stability Services (to be defined by the Treasury Secretary in forthcoming guidance).</a:t>
            </a:r>
          </a:p>
          <a:p>
            <a:pPr lvl="0"/>
            <a:r>
              <a:rPr lang="en-US" sz="1200" kern="1200" dirty="0" smtClean="0">
                <a:solidFill>
                  <a:schemeClr val="tx1"/>
                </a:solidFill>
                <a:effectLst/>
                <a:latin typeface="+mn-lt"/>
                <a:ea typeface="+mn-ea"/>
                <a:cs typeface="+mn-cs"/>
              </a:rPr>
              <a:t>There is an initial deadline of September 30, 2021, at which point “excess funds” not obligated may be recaptured and reallocated, and a final deadline of December 31, 2021. (Clarification of how Treasury will interpret this language is pending)  </a:t>
            </a:r>
          </a:p>
          <a:p>
            <a:endParaRPr lang="en-US" dirty="0"/>
          </a:p>
        </p:txBody>
      </p:sp>
      <p:sp>
        <p:nvSpPr>
          <p:cNvPr id="4" name="Slide Number Placeholder 3"/>
          <p:cNvSpPr>
            <a:spLocks noGrp="1"/>
          </p:cNvSpPr>
          <p:nvPr>
            <p:ph type="sldNum" sz="quarter" idx="5"/>
          </p:nvPr>
        </p:nvSpPr>
        <p:spPr/>
        <p:txBody>
          <a:bodyPr/>
          <a:lstStyle/>
          <a:p>
            <a:fld id="{01F2C263-78DF-4BD7-A047-BB29C8602BF0}" type="slidenum">
              <a:rPr lang="en-US" smtClean="0"/>
              <a:t>4</a:t>
            </a:fld>
            <a:endParaRPr lang="en-US"/>
          </a:p>
        </p:txBody>
      </p:sp>
    </p:spTree>
    <p:extLst>
      <p:ext uri="{BB962C8B-B14F-4D97-AF65-F5344CB8AC3E}">
        <p14:creationId xmlns:p14="http://schemas.microsoft.com/office/powerpoint/2010/main" val="35871981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F2C263-78DF-4BD7-A047-BB29C8602BF0}" type="slidenum">
              <a:rPr lang="en-US" smtClean="0"/>
              <a:t>5</a:t>
            </a:fld>
            <a:endParaRPr lang="en-US"/>
          </a:p>
        </p:txBody>
      </p:sp>
    </p:spTree>
    <p:extLst>
      <p:ext uri="{BB962C8B-B14F-4D97-AF65-F5344CB8AC3E}">
        <p14:creationId xmlns:p14="http://schemas.microsoft.com/office/powerpoint/2010/main" val="14570260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chemeClr val="accent1">
                    <a:lumMod val="50000"/>
                  </a:schemeClr>
                </a:solidFill>
              </a:rPr>
              <a:t>Less response than expected to date - </a:t>
            </a:r>
            <a:endParaRPr lang="en-US" dirty="0"/>
          </a:p>
        </p:txBody>
      </p:sp>
      <p:sp>
        <p:nvSpPr>
          <p:cNvPr id="4" name="Slide Number Placeholder 3"/>
          <p:cNvSpPr>
            <a:spLocks noGrp="1"/>
          </p:cNvSpPr>
          <p:nvPr>
            <p:ph type="sldNum" sz="quarter" idx="5"/>
          </p:nvPr>
        </p:nvSpPr>
        <p:spPr/>
        <p:txBody>
          <a:bodyPr/>
          <a:lstStyle/>
          <a:p>
            <a:fld id="{01F2C263-78DF-4BD7-A047-BB29C8602BF0}" type="slidenum">
              <a:rPr lang="en-US" smtClean="0"/>
              <a:t>6</a:t>
            </a:fld>
            <a:endParaRPr lang="en-US"/>
          </a:p>
        </p:txBody>
      </p:sp>
    </p:spTree>
    <p:extLst>
      <p:ext uri="{BB962C8B-B14F-4D97-AF65-F5344CB8AC3E}">
        <p14:creationId xmlns:p14="http://schemas.microsoft.com/office/powerpoint/2010/main" val="29057748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F252B75-6C28-48FA-8B00-8951CFE01187}" type="datetimeFigureOut">
              <a:rPr lang="en-US" smtClean="0"/>
              <a:t>1/19/2021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D378DF-D9E6-4403-ADC8-D5F0FAC7CA80}" type="slidenum">
              <a:rPr lang="en-US" smtClean="0"/>
              <a:t>‹#›</a:t>
            </a:fld>
            <a:endParaRPr lang="en-US"/>
          </a:p>
        </p:txBody>
      </p:sp>
    </p:spTree>
    <p:extLst>
      <p:ext uri="{BB962C8B-B14F-4D97-AF65-F5344CB8AC3E}">
        <p14:creationId xmlns:p14="http://schemas.microsoft.com/office/powerpoint/2010/main" val="36861655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F252B75-6C28-48FA-8B00-8951CFE01187}" type="datetimeFigureOut">
              <a:rPr lang="en-US" smtClean="0"/>
              <a:t>1/19/2021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D378DF-D9E6-4403-ADC8-D5F0FAC7CA80}" type="slidenum">
              <a:rPr lang="en-US" smtClean="0"/>
              <a:t>‹#›</a:t>
            </a:fld>
            <a:endParaRPr lang="en-US"/>
          </a:p>
        </p:txBody>
      </p:sp>
    </p:spTree>
    <p:extLst>
      <p:ext uri="{BB962C8B-B14F-4D97-AF65-F5344CB8AC3E}">
        <p14:creationId xmlns:p14="http://schemas.microsoft.com/office/powerpoint/2010/main" val="11419184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F252B75-6C28-48FA-8B00-8951CFE01187}" type="datetimeFigureOut">
              <a:rPr lang="en-US" smtClean="0"/>
              <a:t>1/19/2021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D378DF-D9E6-4403-ADC8-D5F0FAC7CA80}" type="slidenum">
              <a:rPr lang="en-US" smtClean="0"/>
              <a:t>‹#›</a:t>
            </a:fld>
            <a:endParaRPr lang="en-US"/>
          </a:p>
        </p:txBody>
      </p:sp>
    </p:spTree>
    <p:extLst>
      <p:ext uri="{BB962C8B-B14F-4D97-AF65-F5344CB8AC3E}">
        <p14:creationId xmlns:p14="http://schemas.microsoft.com/office/powerpoint/2010/main" val="7085435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F252B75-6C28-48FA-8B00-8951CFE01187}" type="datetimeFigureOut">
              <a:rPr lang="en-US" smtClean="0"/>
              <a:t>1/19/2021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D378DF-D9E6-4403-ADC8-D5F0FAC7CA80}" type="slidenum">
              <a:rPr lang="en-US" smtClean="0"/>
              <a:t>‹#›</a:t>
            </a:fld>
            <a:endParaRPr lang="en-US"/>
          </a:p>
        </p:txBody>
      </p:sp>
    </p:spTree>
    <p:extLst>
      <p:ext uri="{BB962C8B-B14F-4D97-AF65-F5344CB8AC3E}">
        <p14:creationId xmlns:p14="http://schemas.microsoft.com/office/powerpoint/2010/main" val="8539896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F252B75-6C28-48FA-8B00-8951CFE01187}" type="datetimeFigureOut">
              <a:rPr lang="en-US" smtClean="0"/>
              <a:t>1/19/2021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FD378DF-D9E6-4403-ADC8-D5F0FAC7CA80}" type="slidenum">
              <a:rPr lang="en-US" smtClean="0"/>
              <a:t>‹#›</a:t>
            </a:fld>
            <a:endParaRPr lang="en-US"/>
          </a:p>
        </p:txBody>
      </p:sp>
    </p:spTree>
    <p:extLst>
      <p:ext uri="{BB962C8B-B14F-4D97-AF65-F5344CB8AC3E}">
        <p14:creationId xmlns:p14="http://schemas.microsoft.com/office/powerpoint/2010/main" val="3545826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F252B75-6C28-48FA-8B00-8951CFE01187}" type="datetimeFigureOut">
              <a:rPr lang="en-US" smtClean="0"/>
              <a:t>1/19/2021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FD378DF-D9E6-4403-ADC8-D5F0FAC7CA80}" type="slidenum">
              <a:rPr lang="en-US" smtClean="0"/>
              <a:t>‹#›</a:t>
            </a:fld>
            <a:endParaRPr lang="en-US"/>
          </a:p>
        </p:txBody>
      </p:sp>
    </p:spTree>
    <p:extLst>
      <p:ext uri="{BB962C8B-B14F-4D97-AF65-F5344CB8AC3E}">
        <p14:creationId xmlns:p14="http://schemas.microsoft.com/office/powerpoint/2010/main" val="36323295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F252B75-6C28-48FA-8B00-8951CFE01187}" type="datetimeFigureOut">
              <a:rPr lang="en-US" smtClean="0"/>
              <a:t>1/19/2021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FD378DF-D9E6-4403-ADC8-D5F0FAC7CA80}" type="slidenum">
              <a:rPr lang="en-US" smtClean="0"/>
              <a:t>‹#›</a:t>
            </a:fld>
            <a:endParaRPr lang="en-US"/>
          </a:p>
        </p:txBody>
      </p:sp>
    </p:spTree>
    <p:extLst>
      <p:ext uri="{BB962C8B-B14F-4D97-AF65-F5344CB8AC3E}">
        <p14:creationId xmlns:p14="http://schemas.microsoft.com/office/powerpoint/2010/main" val="5778353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F252B75-6C28-48FA-8B00-8951CFE01187}" type="datetimeFigureOut">
              <a:rPr lang="en-US" smtClean="0"/>
              <a:t>1/19/2021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D378DF-D9E6-4403-ADC8-D5F0FAC7CA80}" type="slidenum">
              <a:rPr lang="en-US" smtClean="0"/>
              <a:t>‹#›</a:t>
            </a:fld>
            <a:endParaRPr lang="en-US"/>
          </a:p>
        </p:txBody>
      </p:sp>
    </p:spTree>
    <p:extLst>
      <p:ext uri="{BB962C8B-B14F-4D97-AF65-F5344CB8AC3E}">
        <p14:creationId xmlns:p14="http://schemas.microsoft.com/office/powerpoint/2010/main" val="4113429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F252B75-6C28-48FA-8B00-8951CFE01187}" type="datetimeFigureOut">
              <a:rPr lang="en-US" smtClean="0"/>
              <a:t>1/19/2021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D378DF-D9E6-4403-ADC8-D5F0FAC7CA80}" type="slidenum">
              <a:rPr lang="en-US" smtClean="0"/>
              <a:t>‹#›</a:t>
            </a:fld>
            <a:endParaRPr lang="en-US"/>
          </a:p>
        </p:txBody>
      </p:sp>
    </p:spTree>
    <p:extLst>
      <p:ext uri="{BB962C8B-B14F-4D97-AF65-F5344CB8AC3E}">
        <p14:creationId xmlns:p14="http://schemas.microsoft.com/office/powerpoint/2010/main" val="4735805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F252B75-6C28-48FA-8B00-8951CFE01187}" type="datetimeFigureOut">
              <a:rPr lang="en-US" smtClean="0"/>
              <a:t>1/19/2021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D378DF-D9E6-4403-ADC8-D5F0FAC7CA80}" type="slidenum">
              <a:rPr lang="en-US" smtClean="0"/>
              <a:t>‹#›</a:t>
            </a:fld>
            <a:endParaRPr lang="en-US"/>
          </a:p>
        </p:txBody>
      </p:sp>
    </p:spTree>
    <p:extLst>
      <p:ext uri="{BB962C8B-B14F-4D97-AF65-F5344CB8AC3E}">
        <p14:creationId xmlns:p14="http://schemas.microsoft.com/office/powerpoint/2010/main" val="13243851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F252B75-6C28-48FA-8B00-8951CFE01187}" type="datetimeFigureOut">
              <a:rPr lang="en-US" smtClean="0"/>
              <a:t>1/19/2021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D378DF-D9E6-4403-ADC8-D5F0FAC7CA80}" type="slidenum">
              <a:rPr lang="en-US" smtClean="0"/>
              <a:t>‹#›</a:t>
            </a:fld>
            <a:endParaRPr lang="en-US"/>
          </a:p>
        </p:txBody>
      </p:sp>
    </p:spTree>
    <p:extLst>
      <p:ext uri="{BB962C8B-B14F-4D97-AF65-F5344CB8AC3E}">
        <p14:creationId xmlns:p14="http://schemas.microsoft.com/office/powerpoint/2010/main" val="22264968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00100" y="33089"/>
            <a:ext cx="7543800" cy="1450757"/>
          </a:xfr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1B9F45F-97C1-419F-9AB7-3F86380AEC5B}" type="datetimeFigureOut">
              <a:rPr lang="en-US" smtClean="0"/>
              <a:t>1/19/2021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E45CF7-039A-40FB-AAFD-E1E4B8F3922B}" type="slidenum">
              <a:rPr lang="en-US" smtClean="0"/>
              <a:t>‹#›</a:t>
            </a:fld>
            <a:endParaRPr lang="en-US"/>
          </a:p>
        </p:txBody>
      </p:sp>
      <p:sp>
        <p:nvSpPr>
          <p:cNvPr id="8" name="Picture Placeholder 7">
            <a:extLst>
              <a:ext uri="{FF2B5EF4-FFF2-40B4-BE49-F238E27FC236}">
                <a16:creationId xmlns:a16="http://schemas.microsoft.com/office/drawing/2014/main" id="{B70E339D-D8BC-420C-A198-697F4AD5BC52}"/>
              </a:ext>
            </a:extLst>
          </p:cNvPr>
          <p:cNvSpPr>
            <a:spLocks noGrp="1"/>
          </p:cNvSpPr>
          <p:nvPr>
            <p:ph type="pic" sz="quarter" idx="13"/>
          </p:nvPr>
        </p:nvSpPr>
        <p:spPr>
          <a:xfrm>
            <a:off x="7962900" y="6067425"/>
            <a:ext cx="984250" cy="685800"/>
          </a:xfrm>
        </p:spPr>
        <p:txBody>
          <a:bodyPr/>
          <a:lstStyle/>
          <a:p>
            <a:endParaRPr lang="en-US" dirty="0"/>
          </a:p>
        </p:txBody>
      </p:sp>
      <p:pic>
        <p:nvPicPr>
          <p:cNvPr id="10" name="Picture 9">
            <a:extLst>
              <a:ext uri="{FF2B5EF4-FFF2-40B4-BE49-F238E27FC236}">
                <a16:creationId xmlns:a16="http://schemas.microsoft.com/office/drawing/2014/main" id="{F718D64F-B3BE-4297-8385-2C80199B9D8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12908" y="6105215"/>
            <a:ext cx="934011" cy="610220"/>
          </a:xfrm>
          <a:prstGeom prst="rect">
            <a:avLst/>
          </a:prstGeom>
        </p:spPr>
      </p:pic>
    </p:spTree>
    <p:extLst>
      <p:ext uri="{BB962C8B-B14F-4D97-AF65-F5344CB8AC3E}">
        <p14:creationId xmlns:p14="http://schemas.microsoft.com/office/powerpoint/2010/main" val="10323412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F252B75-6C28-48FA-8B00-8951CFE01187}" type="datetimeFigureOut">
              <a:rPr lang="en-US" smtClean="0"/>
              <a:t>1/19/2021</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D378DF-D9E6-4403-ADC8-D5F0FAC7CA80}" type="slidenum">
              <a:rPr lang="en-US" smtClean="0"/>
              <a:t>‹#›</a:t>
            </a:fld>
            <a:endParaRPr lang="en-US"/>
          </a:p>
        </p:txBody>
      </p:sp>
    </p:spTree>
    <p:extLst>
      <p:ext uri="{BB962C8B-B14F-4D97-AF65-F5344CB8AC3E}">
        <p14:creationId xmlns:p14="http://schemas.microsoft.com/office/powerpoint/2010/main" val="298646735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7D9DF6-00BB-4035-808A-10B8CE851406}"/>
              </a:ext>
            </a:extLst>
          </p:cNvPr>
          <p:cNvSpPr>
            <a:spLocks noGrp="1"/>
          </p:cNvSpPr>
          <p:nvPr>
            <p:ph type="ctrTitle"/>
          </p:nvPr>
        </p:nvSpPr>
        <p:spPr>
          <a:xfrm>
            <a:off x="800100" y="2030498"/>
            <a:ext cx="7543800" cy="1333494"/>
          </a:xfrm>
        </p:spPr>
        <p:txBody>
          <a:bodyPr>
            <a:normAutofit fontScale="90000"/>
          </a:bodyPr>
          <a:lstStyle/>
          <a:p>
            <a:pPr algn="ctr"/>
            <a:r>
              <a:rPr lang="en-US" sz="5400" dirty="0" smtClean="0">
                <a:solidFill>
                  <a:srgbClr val="2B3089"/>
                </a:solidFill>
                <a:latin typeface="Calibri" panose="020F0502020204030204" pitchFamily="34" charset="0"/>
                <a:cs typeface="Calibri" panose="020F0502020204030204" pitchFamily="34" charset="0"/>
              </a:rPr>
              <a:t>Emergency Rental Assistance</a:t>
            </a:r>
            <a:endParaRPr lang="en-US" sz="5400" dirty="0">
              <a:solidFill>
                <a:srgbClr val="2B3089"/>
              </a:solidFill>
              <a:latin typeface="Calibri" panose="020F0502020204030204" pitchFamily="34" charset="0"/>
              <a:cs typeface="Calibri" panose="020F0502020204030204" pitchFamily="34" charset="0"/>
            </a:endParaRPr>
          </a:p>
        </p:txBody>
      </p:sp>
      <p:sp>
        <p:nvSpPr>
          <p:cNvPr id="3" name="Subtitle 2">
            <a:extLst>
              <a:ext uri="{FF2B5EF4-FFF2-40B4-BE49-F238E27FC236}">
                <a16:creationId xmlns:a16="http://schemas.microsoft.com/office/drawing/2014/main" id="{AF53A71E-C75C-4BDA-848C-8BE27A35934D}"/>
              </a:ext>
            </a:extLst>
          </p:cNvPr>
          <p:cNvSpPr>
            <a:spLocks noGrp="1"/>
          </p:cNvSpPr>
          <p:nvPr>
            <p:ph type="subTitle" idx="1"/>
          </p:nvPr>
        </p:nvSpPr>
        <p:spPr>
          <a:xfrm>
            <a:off x="825038" y="4455621"/>
            <a:ext cx="7543800" cy="1554654"/>
          </a:xfrm>
        </p:spPr>
        <p:txBody>
          <a:bodyPr>
            <a:normAutofit/>
          </a:bodyPr>
          <a:lstStyle/>
          <a:p>
            <a:pPr>
              <a:lnSpc>
                <a:spcPct val="100000"/>
              </a:lnSpc>
              <a:spcBef>
                <a:spcPts val="0"/>
              </a:spcBef>
              <a:spcAft>
                <a:spcPts val="0"/>
              </a:spcAft>
            </a:pPr>
            <a:r>
              <a:rPr lang="en-US" dirty="0"/>
              <a:t>Delaware State Housing Authority</a:t>
            </a:r>
          </a:p>
          <a:p>
            <a:pPr>
              <a:lnSpc>
                <a:spcPct val="100000"/>
              </a:lnSpc>
              <a:spcBef>
                <a:spcPts val="0"/>
              </a:spcBef>
              <a:spcAft>
                <a:spcPts val="0"/>
              </a:spcAft>
            </a:pPr>
            <a:r>
              <a:rPr lang="en-US" dirty="0"/>
              <a:t>18 The Green</a:t>
            </a:r>
          </a:p>
          <a:p>
            <a:pPr>
              <a:lnSpc>
                <a:spcPct val="100000"/>
              </a:lnSpc>
              <a:spcBef>
                <a:spcPts val="0"/>
              </a:spcBef>
              <a:spcAft>
                <a:spcPts val="0"/>
              </a:spcAft>
            </a:pPr>
            <a:r>
              <a:rPr lang="en-US" dirty="0"/>
              <a:t>Dover, DE 19901</a:t>
            </a:r>
          </a:p>
          <a:p>
            <a:pPr>
              <a:lnSpc>
                <a:spcPct val="100000"/>
              </a:lnSpc>
              <a:spcBef>
                <a:spcPts val="0"/>
              </a:spcBef>
              <a:spcAft>
                <a:spcPts val="0"/>
              </a:spcAft>
            </a:pPr>
            <a:r>
              <a:rPr lang="en-US" dirty="0"/>
              <a:t>www.destatehousing.com</a:t>
            </a:r>
          </a:p>
          <a:p>
            <a:endParaRPr lang="en-US" dirty="0"/>
          </a:p>
        </p:txBody>
      </p:sp>
      <p:pic>
        <p:nvPicPr>
          <p:cNvPr id="5" name="Picture 4">
            <a:extLst>
              <a:ext uri="{FF2B5EF4-FFF2-40B4-BE49-F238E27FC236}">
                <a16:creationId xmlns:a16="http://schemas.microsoft.com/office/drawing/2014/main" id="{3FF8294D-AF24-4012-A395-5CE9A038A7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9489" y="426593"/>
            <a:ext cx="1819836" cy="1188959"/>
          </a:xfrm>
          <a:prstGeom prst="rect">
            <a:avLst/>
          </a:prstGeom>
        </p:spPr>
      </p:pic>
      <p:cxnSp>
        <p:nvCxnSpPr>
          <p:cNvPr id="7" name="Straight Connector 6">
            <a:extLst>
              <a:ext uri="{FF2B5EF4-FFF2-40B4-BE49-F238E27FC236}">
                <a16:creationId xmlns:a16="http://schemas.microsoft.com/office/drawing/2014/main" id="{0517F4DD-05C5-4421-B1B2-68537D5F2931}"/>
              </a:ext>
            </a:extLst>
          </p:cNvPr>
          <p:cNvCxnSpPr/>
          <p:nvPr/>
        </p:nvCxnSpPr>
        <p:spPr>
          <a:xfrm>
            <a:off x="800100" y="4276725"/>
            <a:ext cx="742586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67052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1FBB2-CC3F-4E70-8B4E-3EC4672FC444}"/>
              </a:ext>
            </a:extLst>
          </p:cNvPr>
          <p:cNvSpPr>
            <a:spLocks noGrp="1"/>
          </p:cNvSpPr>
          <p:nvPr>
            <p:ph type="title"/>
          </p:nvPr>
        </p:nvSpPr>
        <p:spPr>
          <a:xfrm>
            <a:off x="800100" y="286604"/>
            <a:ext cx="7543800" cy="1450757"/>
          </a:xfrm>
        </p:spPr>
        <p:txBody>
          <a:bodyPr/>
          <a:lstStyle/>
          <a:p>
            <a:pPr algn="ctr"/>
            <a:r>
              <a:rPr lang="en-US" dirty="0">
                <a:solidFill>
                  <a:srgbClr val="2B3089"/>
                </a:solidFill>
                <a:latin typeface="Calibri" panose="020F0502020204030204" pitchFamily="34" charset="0"/>
                <a:cs typeface="Calibri" panose="020F0502020204030204" pitchFamily="34" charset="0"/>
              </a:rPr>
              <a:t>DE Housing Assistance Program (DE HAP)</a:t>
            </a:r>
          </a:p>
        </p:txBody>
      </p:sp>
      <p:sp>
        <p:nvSpPr>
          <p:cNvPr id="3" name="Content Placeholder 2">
            <a:extLst>
              <a:ext uri="{FF2B5EF4-FFF2-40B4-BE49-F238E27FC236}">
                <a16:creationId xmlns:a16="http://schemas.microsoft.com/office/drawing/2014/main" id="{F1A97F5B-AADE-46E8-A752-34E35214A2E2}"/>
              </a:ext>
            </a:extLst>
          </p:cNvPr>
          <p:cNvSpPr>
            <a:spLocks noGrp="1"/>
          </p:cNvSpPr>
          <p:nvPr>
            <p:ph idx="1"/>
          </p:nvPr>
        </p:nvSpPr>
        <p:spPr>
          <a:xfrm>
            <a:off x="822960" y="2122800"/>
            <a:ext cx="7543801" cy="4056612"/>
          </a:xfrm>
        </p:spPr>
        <p:txBody>
          <a:bodyPr>
            <a:normAutofit/>
          </a:bodyPr>
          <a:lstStyle/>
          <a:p>
            <a:r>
              <a:rPr lang="en-US" sz="3200" dirty="0">
                <a:solidFill>
                  <a:schemeClr val="accent1">
                    <a:lumMod val="50000"/>
                  </a:schemeClr>
                </a:solidFill>
              </a:rPr>
              <a:t>Version 1.0: March – August</a:t>
            </a:r>
          </a:p>
          <a:p>
            <a:r>
              <a:rPr lang="en-US" sz="3200" dirty="0">
                <a:solidFill>
                  <a:schemeClr val="accent1">
                    <a:lumMod val="50000"/>
                  </a:schemeClr>
                </a:solidFill>
              </a:rPr>
              <a:t>Version 2.0: August - December</a:t>
            </a:r>
          </a:p>
          <a:p>
            <a:r>
              <a:rPr lang="en-US" sz="3200" dirty="0" smtClean="0">
                <a:solidFill>
                  <a:schemeClr val="accent1">
                    <a:lumMod val="50000"/>
                  </a:schemeClr>
                </a:solidFill>
              </a:rPr>
              <a:t>Up </a:t>
            </a:r>
            <a:r>
              <a:rPr lang="en-US" sz="3200" dirty="0">
                <a:solidFill>
                  <a:schemeClr val="accent1">
                    <a:lumMod val="50000"/>
                  </a:schemeClr>
                </a:solidFill>
              </a:rPr>
              <a:t>to $8,000 in arrears, current rent due, and up to one month in advance</a:t>
            </a:r>
          </a:p>
          <a:p>
            <a:r>
              <a:rPr lang="en-US" sz="3200" dirty="0">
                <a:solidFill>
                  <a:schemeClr val="accent1">
                    <a:lumMod val="50000"/>
                  </a:schemeClr>
                </a:solidFill>
              </a:rPr>
              <a:t>March 1, 2020 – December 31, 2020 only</a:t>
            </a:r>
          </a:p>
          <a:p>
            <a:r>
              <a:rPr lang="en-US" sz="3200" dirty="0" smtClean="0">
                <a:solidFill>
                  <a:schemeClr val="accent1">
                    <a:lumMod val="50000"/>
                  </a:schemeClr>
                </a:solidFill>
              </a:rPr>
              <a:t>Primary Funding </a:t>
            </a:r>
            <a:r>
              <a:rPr lang="en-US" sz="3200" dirty="0">
                <a:solidFill>
                  <a:schemeClr val="accent1">
                    <a:lumMod val="50000"/>
                  </a:schemeClr>
                </a:solidFill>
              </a:rPr>
              <a:t>Source:  Coronavirus Relief </a:t>
            </a:r>
            <a:r>
              <a:rPr lang="en-US" sz="3200" dirty="0" smtClean="0">
                <a:solidFill>
                  <a:schemeClr val="accent1">
                    <a:lumMod val="50000"/>
                  </a:schemeClr>
                </a:solidFill>
              </a:rPr>
              <a:t>Fund</a:t>
            </a:r>
          </a:p>
        </p:txBody>
      </p:sp>
      <p:cxnSp>
        <p:nvCxnSpPr>
          <p:cNvPr id="10" name="Straight Connector 9">
            <a:extLst>
              <a:ext uri="{FF2B5EF4-FFF2-40B4-BE49-F238E27FC236}">
                <a16:creationId xmlns:a16="http://schemas.microsoft.com/office/drawing/2014/main" id="{6CADA96C-A1F8-4164-A5C7-A113422CC3E2}"/>
              </a:ext>
            </a:extLst>
          </p:cNvPr>
          <p:cNvCxnSpPr/>
          <p:nvPr/>
        </p:nvCxnSpPr>
        <p:spPr>
          <a:xfrm>
            <a:off x="918037" y="1914525"/>
            <a:ext cx="742586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782046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1FBB2-CC3F-4E70-8B4E-3EC4672FC444}"/>
              </a:ext>
            </a:extLst>
          </p:cNvPr>
          <p:cNvSpPr>
            <a:spLocks noGrp="1"/>
          </p:cNvSpPr>
          <p:nvPr>
            <p:ph type="title"/>
          </p:nvPr>
        </p:nvSpPr>
        <p:spPr>
          <a:xfrm>
            <a:off x="800100" y="286604"/>
            <a:ext cx="7543800" cy="1450757"/>
          </a:xfrm>
        </p:spPr>
        <p:txBody>
          <a:bodyPr/>
          <a:lstStyle/>
          <a:p>
            <a:pPr algn="ctr"/>
            <a:r>
              <a:rPr lang="en-US" dirty="0">
                <a:solidFill>
                  <a:srgbClr val="2B3089"/>
                </a:solidFill>
                <a:latin typeface="Calibri" panose="020F0502020204030204" pitchFamily="34" charset="0"/>
                <a:cs typeface="Calibri" panose="020F0502020204030204" pitchFamily="34" charset="0"/>
              </a:rPr>
              <a:t>DE Housing Assistance Program (DE HAP)</a:t>
            </a:r>
          </a:p>
        </p:txBody>
      </p:sp>
      <p:cxnSp>
        <p:nvCxnSpPr>
          <p:cNvPr id="10" name="Straight Connector 9">
            <a:extLst>
              <a:ext uri="{FF2B5EF4-FFF2-40B4-BE49-F238E27FC236}">
                <a16:creationId xmlns:a16="http://schemas.microsoft.com/office/drawing/2014/main" id="{6CADA96C-A1F8-4164-A5C7-A113422CC3E2}"/>
              </a:ext>
            </a:extLst>
          </p:cNvPr>
          <p:cNvCxnSpPr/>
          <p:nvPr/>
        </p:nvCxnSpPr>
        <p:spPr>
          <a:xfrm>
            <a:off x="918037" y="1914525"/>
            <a:ext cx="742586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5" name="Table 4">
            <a:extLst>
              <a:ext uri="{FF2B5EF4-FFF2-40B4-BE49-F238E27FC236}">
                <a16:creationId xmlns:a16="http://schemas.microsoft.com/office/drawing/2014/main" id="{E9B1CC7C-1073-47D6-BBE8-14DC00233F4A}"/>
              </a:ext>
            </a:extLst>
          </p:cNvPr>
          <p:cNvGraphicFramePr>
            <a:graphicFrameLocks noGrp="1"/>
          </p:cNvGraphicFramePr>
          <p:nvPr>
            <p:extLst>
              <p:ext uri="{D42A27DB-BD31-4B8C-83A1-F6EECF244321}">
                <p14:modId xmlns:p14="http://schemas.microsoft.com/office/powerpoint/2010/main" val="3574066126"/>
              </p:ext>
            </p:extLst>
          </p:nvPr>
        </p:nvGraphicFramePr>
        <p:xfrm>
          <a:off x="918037" y="2131059"/>
          <a:ext cx="7209963" cy="2416577"/>
        </p:xfrm>
        <a:graphic>
          <a:graphicData uri="http://schemas.openxmlformats.org/drawingml/2006/table">
            <a:tbl>
              <a:tblPr firstRow="1" bandRow="1">
                <a:tableStyleId>{5C22544A-7EE6-4342-B048-85BDC9FD1C3A}</a:tableStyleId>
              </a:tblPr>
              <a:tblGrid>
                <a:gridCol w="2637963">
                  <a:extLst>
                    <a:ext uri="{9D8B030D-6E8A-4147-A177-3AD203B41FA5}">
                      <a16:colId xmlns:a16="http://schemas.microsoft.com/office/drawing/2014/main" val="2112692351"/>
                    </a:ext>
                  </a:extLst>
                </a:gridCol>
                <a:gridCol w="2322286">
                  <a:extLst>
                    <a:ext uri="{9D8B030D-6E8A-4147-A177-3AD203B41FA5}">
                      <a16:colId xmlns:a16="http://schemas.microsoft.com/office/drawing/2014/main" val="985395436"/>
                    </a:ext>
                  </a:extLst>
                </a:gridCol>
                <a:gridCol w="2249714">
                  <a:extLst>
                    <a:ext uri="{9D8B030D-6E8A-4147-A177-3AD203B41FA5}">
                      <a16:colId xmlns:a16="http://schemas.microsoft.com/office/drawing/2014/main" val="1093769470"/>
                    </a:ext>
                  </a:extLst>
                </a:gridCol>
              </a:tblGrid>
              <a:tr h="1091112">
                <a:tc>
                  <a:txBody>
                    <a:bodyPr/>
                    <a:lstStyle/>
                    <a:p>
                      <a:endParaRPr lang="en-US" sz="2000" dirty="0"/>
                    </a:p>
                  </a:txBody>
                  <a:tcPr/>
                </a:tc>
                <a:tc>
                  <a:txBody>
                    <a:bodyPr/>
                    <a:lstStyle/>
                    <a:p>
                      <a:pPr algn="ctr"/>
                      <a:r>
                        <a:rPr lang="en-US" sz="2000" dirty="0"/>
                        <a:t>Households/</a:t>
                      </a:r>
                    </a:p>
                    <a:p>
                      <a:pPr algn="ctr"/>
                      <a:r>
                        <a:rPr lang="en-US" sz="2000" dirty="0"/>
                        <a:t>Applications</a:t>
                      </a:r>
                    </a:p>
                  </a:txBody>
                  <a:tcPr anchor="ctr"/>
                </a:tc>
                <a:tc>
                  <a:txBody>
                    <a:bodyPr/>
                    <a:lstStyle/>
                    <a:p>
                      <a:pPr algn="ctr"/>
                      <a:r>
                        <a:rPr lang="en-US" sz="2000" dirty="0"/>
                        <a:t>Assistance</a:t>
                      </a:r>
                    </a:p>
                  </a:txBody>
                  <a:tcPr anchor="ctr"/>
                </a:tc>
                <a:extLst>
                  <a:ext uri="{0D108BD9-81ED-4DB2-BD59-A6C34878D82A}">
                    <a16:rowId xmlns:a16="http://schemas.microsoft.com/office/drawing/2014/main" val="1629176580"/>
                  </a:ext>
                </a:extLst>
              </a:tr>
              <a:tr h="624425">
                <a:tc>
                  <a:txBody>
                    <a:bodyPr/>
                    <a:lstStyle/>
                    <a:p>
                      <a:r>
                        <a:rPr lang="en-US" sz="2000" dirty="0"/>
                        <a:t>DEHAP </a:t>
                      </a:r>
                      <a:r>
                        <a:rPr lang="en-US" sz="2000" dirty="0" smtClean="0"/>
                        <a:t>1.0 &amp; 2.0</a:t>
                      </a:r>
                      <a:endParaRPr lang="en-US" sz="2000" dirty="0"/>
                    </a:p>
                  </a:txBody>
                  <a:tcPr anchor="ctr"/>
                </a:tc>
                <a:tc>
                  <a:txBody>
                    <a:bodyPr/>
                    <a:lstStyle/>
                    <a:p>
                      <a:pPr algn="ctr"/>
                      <a:r>
                        <a:rPr lang="en-US" sz="2400" dirty="0" smtClean="0"/>
                        <a:t>3,603</a:t>
                      </a:r>
                      <a:endParaRPr lang="en-US" sz="2400" dirty="0"/>
                    </a:p>
                  </a:txBody>
                  <a:tcPr anchor="ctr"/>
                </a:tc>
                <a:tc>
                  <a:txBody>
                    <a:bodyPr/>
                    <a:lstStyle/>
                    <a:p>
                      <a:pPr algn="r" fontAlgn="b"/>
                      <a:r>
                        <a:rPr lang="en-US" sz="2400" b="0" i="0" u="none" strike="noStrike" dirty="0" smtClean="0">
                          <a:solidFill>
                            <a:srgbClr val="000000"/>
                          </a:solidFill>
                          <a:effectLst/>
                          <a:latin typeface="Calibri" panose="020F0502020204030204" pitchFamily="34" charset="0"/>
                        </a:rPr>
                        <a:t>$12,289,684 </a:t>
                      </a:r>
                      <a:endParaRPr lang="en-US" sz="105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613871071"/>
                  </a:ext>
                </a:extLst>
              </a:tr>
              <a:tr h="624425">
                <a:tc>
                  <a:txBody>
                    <a:bodyPr/>
                    <a:lstStyle/>
                    <a:p>
                      <a:r>
                        <a:rPr lang="en-US" sz="2000" dirty="0"/>
                        <a:t>DEHAP 2.0 – Pending/Under Review </a:t>
                      </a:r>
                    </a:p>
                  </a:txBody>
                  <a:tcPr anchor="ctr"/>
                </a:tc>
                <a:tc>
                  <a:txBody>
                    <a:bodyPr/>
                    <a:lstStyle/>
                    <a:p>
                      <a:pPr algn="ctr"/>
                      <a:r>
                        <a:rPr lang="en-US" sz="2400" dirty="0" smtClean="0"/>
                        <a:t>1,143</a:t>
                      </a:r>
                      <a:endParaRPr lang="en-US" sz="2400" dirty="0"/>
                    </a:p>
                  </a:txBody>
                  <a:tcPr anchor="ctr"/>
                </a:tc>
                <a:tc>
                  <a:txBody>
                    <a:bodyPr/>
                    <a:lstStyle/>
                    <a:p>
                      <a:pPr algn="r"/>
                      <a:r>
                        <a:rPr lang="en-US" sz="2400" dirty="0" smtClean="0"/>
                        <a:t>$4,157,271</a:t>
                      </a:r>
                      <a:endParaRPr lang="en-US" sz="2400" dirty="0"/>
                    </a:p>
                  </a:txBody>
                  <a:tcPr anchor="ctr"/>
                </a:tc>
                <a:extLst>
                  <a:ext uri="{0D108BD9-81ED-4DB2-BD59-A6C34878D82A}">
                    <a16:rowId xmlns:a16="http://schemas.microsoft.com/office/drawing/2014/main" val="3496185002"/>
                  </a:ext>
                </a:extLst>
              </a:tr>
            </a:tbl>
          </a:graphicData>
        </a:graphic>
      </p:graphicFrame>
    </p:spTree>
    <p:extLst>
      <p:ext uri="{BB962C8B-B14F-4D97-AF65-F5344CB8AC3E}">
        <p14:creationId xmlns:p14="http://schemas.microsoft.com/office/powerpoint/2010/main" val="27745785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1FBB2-CC3F-4E70-8B4E-3EC4672FC444}"/>
              </a:ext>
            </a:extLst>
          </p:cNvPr>
          <p:cNvSpPr>
            <a:spLocks noGrp="1"/>
          </p:cNvSpPr>
          <p:nvPr>
            <p:ph type="title"/>
          </p:nvPr>
        </p:nvSpPr>
        <p:spPr>
          <a:xfrm>
            <a:off x="800100" y="286604"/>
            <a:ext cx="7543800" cy="1450757"/>
          </a:xfrm>
        </p:spPr>
        <p:txBody>
          <a:bodyPr/>
          <a:lstStyle/>
          <a:p>
            <a:pPr algn="ctr"/>
            <a:r>
              <a:rPr lang="en-US" dirty="0" smtClean="0">
                <a:solidFill>
                  <a:srgbClr val="2B3089"/>
                </a:solidFill>
                <a:latin typeface="Calibri" panose="020F0502020204030204" pitchFamily="34" charset="0"/>
                <a:cs typeface="Calibri" panose="020F0502020204030204" pitchFamily="34" charset="0"/>
              </a:rPr>
              <a:t>New Emergency Rental Assistance (ERA) Funding </a:t>
            </a:r>
            <a:endParaRPr lang="en-US" dirty="0">
              <a:solidFill>
                <a:srgbClr val="2B3089"/>
              </a:solidFill>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F1A97F5B-AADE-46E8-A752-34E35214A2E2}"/>
              </a:ext>
            </a:extLst>
          </p:cNvPr>
          <p:cNvSpPr>
            <a:spLocks noGrp="1"/>
          </p:cNvSpPr>
          <p:nvPr>
            <p:ph idx="1"/>
          </p:nvPr>
        </p:nvSpPr>
        <p:spPr>
          <a:xfrm>
            <a:off x="822960" y="2122800"/>
            <a:ext cx="7543801" cy="4056612"/>
          </a:xfrm>
        </p:spPr>
        <p:txBody>
          <a:bodyPr>
            <a:normAutofit fontScale="92500" lnSpcReduction="20000"/>
          </a:bodyPr>
          <a:lstStyle/>
          <a:p>
            <a:r>
              <a:rPr lang="en-US" sz="3200" dirty="0" smtClean="0">
                <a:solidFill>
                  <a:schemeClr val="accent1">
                    <a:lumMod val="50000"/>
                  </a:schemeClr>
                </a:solidFill>
              </a:rPr>
              <a:t>$200 million to Delaware</a:t>
            </a:r>
          </a:p>
          <a:p>
            <a:r>
              <a:rPr lang="en-US" sz="3200" dirty="0" smtClean="0">
                <a:solidFill>
                  <a:schemeClr val="accent1">
                    <a:lumMod val="50000"/>
                  </a:schemeClr>
                </a:solidFill>
              </a:rPr>
              <a:t>Rental and utility assistance; slice for administration and Housing Stability Services (pending definition from Treasury)</a:t>
            </a:r>
          </a:p>
          <a:p>
            <a:r>
              <a:rPr lang="en-US" sz="3200" dirty="0" smtClean="0">
                <a:solidFill>
                  <a:schemeClr val="accent1">
                    <a:lumMod val="50000"/>
                  </a:schemeClr>
                </a:solidFill>
              </a:rPr>
              <a:t>Up to 15 months, can be prospective rent as well as arrears</a:t>
            </a:r>
          </a:p>
          <a:p>
            <a:r>
              <a:rPr lang="en-US" sz="3200" dirty="0" smtClean="0">
                <a:solidFill>
                  <a:schemeClr val="accent1">
                    <a:lumMod val="50000"/>
                  </a:schemeClr>
                </a:solidFill>
              </a:rPr>
              <a:t>New federal requirements – need to incorporate and some pending guidance from Treasury</a:t>
            </a:r>
          </a:p>
          <a:p>
            <a:r>
              <a:rPr lang="en-US" sz="3200" dirty="0" smtClean="0">
                <a:solidFill>
                  <a:schemeClr val="accent1">
                    <a:lumMod val="50000"/>
                  </a:schemeClr>
                </a:solidFill>
              </a:rPr>
              <a:t>Deadlines</a:t>
            </a:r>
          </a:p>
          <a:p>
            <a:endParaRPr lang="en-US" sz="3200" dirty="0" smtClean="0">
              <a:solidFill>
                <a:schemeClr val="accent1">
                  <a:lumMod val="50000"/>
                </a:schemeClr>
              </a:solidFill>
            </a:endParaRPr>
          </a:p>
        </p:txBody>
      </p:sp>
      <p:cxnSp>
        <p:nvCxnSpPr>
          <p:cNvPr id="10" name="Straight Connector 9">
            <a:extLst>
              <a:ext uri="{FF2B5EF4-FFF2-40B4-BE49-F238E27FC236}">
                <a16:creationId xmlns:a16="http://schemas.microsoft.com/office/drawing/2014/main" id="{6CADA96C-A1F8-4164-A5C7-A113422CC3E2}"/>
              </a:ext>
            </a:extLst>
          </p:cNvPr>
          <p:cNvCxnSpPr/>
          <p:nvPr/>
        </p:nvCxnSpPr>
        <p:spPr>
          <a:xfrm>
            <a:off x="918037" y="1914525"/>
            <a:ext cx="742586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270646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1FBB2-CC3F-4E70-8B4E-3EC4672FC444}"/>
              </a:ext>
            </a:extLst>
          </p:cNvPr>
          <p:cNvSpPr>
            <a:spLocks noGrp="1"/>
          </p:cNvSpPr>
          <p:nvPr>
            <p:ph type="title"/>
          </p:nvPr>
        </p:nvSpPr>
        <p:spPr>
          <a:xfrm>
            <a:off x="800100" y="286604"/>
            <a:ext cx="7543800" cy="1450757"/>
          </a:xfrm>
        </p:spPr>
        <p:txBody>
          <a:bodyPr/>
          <a:lstStyle/>
          <a:p>
            <a:pPr algn="ctr"/>
            <a:r>
              <a:rPr lang="en-US" dirty="0" smtClean="0">
                <a:solidFill>
                  <a:srgbClr val="2B3089"/>
                </a:solidFill>
                <a:latin typeface="Calibri" panose="020F0502020204030204" pitchFamily="34" charset="0"/>
                <a:cs typeface="Calibri" panose="020F0502020204030204" pitchFamily="34" charset="0"/>
              </a:rPr>
              <a:t>Status &amp; Timeline</a:t>
            </a:r>
            <a:endParaRPr lang="en-US" dirty="0">
              <a:solidFill>
                <a:srgbClr val="2B3089"/>
              </a:solidFill>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F1A97F5B-AADE-46E8-A752-34E35214A2E2}"/>
              </a:ext>
            </a:extLst>
          </p:cNvPr>
          <p:cNvSpPr>
            <a:spLocks noGrp="1"/>
          </p:cNvSpPr>
          <p:nvPr>
            <p:ph idx="1"/>
          </p:nvPr>
        </p:nvSpPr>
        <p:spPr>
          <a:xfrm>
            <a:off x="822960" y="2122800"/>
            <a:ext cx="7543801" cy="4056612"/>
          </a:xfrm>
        </p:spPr>
        <p:txBody>
          <a:bodyPr>
            <a:normAutofit/>
          </a:bodyPr>
          <a:lstStyle/>
          <a:p>
            <a:r>
              <a:rPr lang="en-US" sz="3200" dirty="0" smtClean="0">
                <a:solidFill>
                  <a:schemeClr val="accent1">
                    <a:lumMod val="50000"/>
                  </a:schemeClr>
                </a:solidFill>
              </a:rPr>
              <a:t>Feedback sessions</a:t>
            </a:r>
          </a:p>
          <a:p>
            <a:r>
              <a:rPr lang="en-US" sz="3200" dirty="0" smtClean="0">
                <a:solidFill>
                  <a:schemeClr val="accent1">
                    <a:lumMod val="50000"/>
                  </a:schemeClr>
                </a:solidFill>
              </a:rPr>
              <a:t>Pending Treasury guidance </a:t>
            </a:r>
          </a:p>
          <a:p>
            <a:r>
              <a:rPr lang="en-US" sz="3200" dirty="0" smtClean="0">
                <a:solidFill>
                  <a:schemeClr val="accent1">
                    <a:lumMod val="50000"/>
                  </a:schemeClr>
                </a:solidFill>
              </a:rPr>
              <a:t>Big picture (application process, systems, etc.) and smaller picture (more specific program policies) review</a:t>
            </a:r>
          </a:p>
          <a:p>
            <a:endParaRPr lang="en-US" sz="3200" dirty="0" smtClean="0">
              <a:solidFill>
                <a:schemeClr val="accent1">
                  <a:lumMod val="50000"/>
                </a:schemeClr>
              </a:solidFill>
            </a:endParaRPr>
          </a:p>
        </p:txBody>
      </p:sp>
      <p:cxnSp>
        <p:nvCxnSpPr>
          <p:cNvPr id="10" name="Straight Connector 9">
            <a:extLst>
              <a:ext uri="{FF2B5EF4-FFF2-40B4-BE49-F238E27FC236}">
                <a16:creationId xmlns:a16="http://schemas.microsoft.com/office/drawing/2014/main" id="{6CADA96C-A1F8-4164-A5C7-A113422CC3E2}"/>
              </a:ext>
            </a:extLst>
          </p:cNvPr>
          <p:cNvCxnSpPr/>
          <p:nvPr/>
        </p:nvCxnSpPr>
        <p:spPr>
          <a:xfrm>
            <a:off x="918037" y="1914525"/>
            <a:ext cx="742586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19133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1FBB2-CC3F-4E70-8B4E-3EC4672FC444}"/>
              </a:ext>
            </a:extLst>
          </p:cNvPr>
          <p:cNvSpPr>
            <a:spLocks noGrp="1"/>
          </p:cNvSpPr>
          <p:nvPr>
            <p:ph type="title"/>
          </p:nvPr>
        </p:nvSpPr>
        <p:spPr>
          <a:xfrm>
            <a:off x="800100" y="286604"/>
            <a:ext cx="7543800" cy="1450757"/>
          </a:xfrm>
        </p:spPr>
        <p:txBody>
          <a:bodyPr/>
          <a:lstStyle/>
          <a:p>
            <a:pPr algn="ctr"/>
            <a:r>
              <a:rPr lang="en-US" dirty="0">
                <a:solidFill>
                  <a:srgbClr val="2B3089"/>
                </a:solidFill>
                <a:latin typeface="Calibri" panose="020F0502020204030204" pitchFamily="34" charset="0"/>
                <a:cs typeface="Calibri" panose="020F0502020204030204" pitchFamily="34" charset="0"/>
              </a:rPr>
              <a:t>DE Emergency Mortgage Assistance Program (DEMAP)</a:t>
            </a:r>
          </a:p>
        </p:txBody>
      </p:sp>
      <p:sp>
        <p:nvSpPr>
          <p:cNvPr id="3" name="Content Placeholder 2">
            <a:extLst>
              <a:ext uri="{FF2B5EF4-FFF2-40B4-BE49-F238E27FC236}">
                <a16:creationId xmlns:a16="http://schemas.microsoft.com/office/drawing/2014/main" id="{F1A97F5B-AADE-46E8-A752-34E35214A2E2}"/>
              </a:ext>
            </a:extLst>
          </p:cNvPr>
          <p:cNvSpPr>
            <a:spLocks noGrp="1"/>
          </p:cNvSpPr>
          <p:nvPr>
            <p:ph idx="1"/>
          </p:nvPr>
        </p:nvSpPr>
        <p:spPr>
          <a:xfrm>
            <a:off x="822960" y="2122800"/>
            <a:ext cx="7543801" cy="4056612"/>
          </a:xfrm>
        </p:spPr>
        <p:txBody>
          <a:bodyPr>
            <a:normAutofit/>
          </a:bodyPr>
          <a:lstStyle/>
          <a:p>
            <a:r>
              <a:rPr lang="en-US" sz="3200" dirty="0">
                <a:solidFill>
                  <a:schemeClr val="accent1">
                    <a:lumMod val="50000"/>
                  </a:schemeClr>
                </a:solidFill>
              </a:rPr>
              <a:t>Up to $10,000</a:t>
            </a:r>
          </a:p>
          <a:p>
            <a:r>
              <a:rPr lang="en-US" sz="3200" dirty="0">
                <a:solidFill>
                  <a:schemeClr val="accent1">
                    <a:lumMod val="50000"/>
                  </a:schemeClr>
                </a:solidFill>
              </a:rPr>
              <a:t>Similar requirements to DEHAP: COVID-19 </a:t>
            </a:r>
            <a:r>
              <a:rPr lang="en-US" sz="3200" dirty="0" smtClean="0">
                <a:solidFill>
                  <a:schemeClr val="accent1">
                    <a:lumMod val="50000"/>
                  </a:schemeClr>
                </a:solidFill>
              </a:rPr>
              <a:t>impact</a:t>
            </a:r>
          </a:p>
          <a:p>
            <a:r>
              <a:rPr lang="en-US" sz="3200" dirty="0" smtClean="0">
                <a:solidFill>
                  <a:schemeClr val="accent1">
                    <a:lumMod val="50000"/>
                  </a:schemeClr>
                </a:solidFill>
              </a:rPr>
              <a:t>Also paused Dec 30, 2020</a:t>
            </a:r>
          </a:p>
          <a:p>
            <a:r>
              <a:rPr lang="en-US" sz="3200" dirty="0" smtClean="0">
                <a:solidFill>
                  <a:schemeClr val="accent1">
                    <a:lumMod val="50000"/>
                  </a:schemeClr>
                </a:solidFill>
              </a:rPr>
              <a:t>Most recent relief bill does not include funding for mortgage assistance; assessing funding sources and will be planning reopening</a:t>
            </a:r>
            <a:endParaRPr lang="en-US" sz="3200" dirty="0">
              <a:solidFill>
                <a:schemeClr val="accent1">
                  <a:lumMod val="50000"/>
                </a:schemeClr>
              </a:solidFill>
            </a:endParaRPr>
          </a:p>
        </p:txBody>
      </p:sp>
      <p:cxnSp>
        <p:nvCxnSpPr>
          <p:cNvPr id="10" name="Straight Connector 9">
            <a:extLst>
              <a:ext uri="{FF2B5EF4-FFF2-40B4-BE49-F238E27FC236}">
                <a16:creationId xmlns:a16="http://schemas.microsoft.com/office/drawing/2014/main" id="{6CADA96C-A1F8-4164-A5C7-A113422CC3E2}"/>
              </a:ext>
            </a:extLst>
          </p:cNvPr>
          <p:cNvCxnSpPr/>
          <p:nvPr/>
        </p:nvCxnSpPr>
        <p:spPr>
          <a:xfrm>
            <a:off x="918037" y="1914525"/>
            <a:ext cx="742586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0031255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8EF7F7A3CE68F458D81AAE8B1763F36" ma:contentTypeVersion="13" ma:contentTypeDescription="Create a new document." ma:contentTypeScope="" ma:versionID="fe2e26b38ed8a609427e41516127e219">
  <xsd:schema xmlns:xsd="http://www.w3.org/2001/XMLSchema" xmlns:xs="http://www.w3.org/2001/XMLSchema" xmlns:p="http://schemas.microsoft.com/office/2006/metadata/properties" xmlns:ns3="02ec8605-0d1f-4b3d-a7c2-bc30d9d05fc6" xmlns:ns4="197cfa56-9810-404d-b54a-a0e6a6bcace9" targetNamespace="http://schemas.microsoft.com/office/2006/metadata/properties" ma:root="true" ma:fieldsID="ceea528c4791b858ba01fd2bcbb71293" ns3:_="" ns4:_="">
    <xsd:import namespace="02ec8605-0d1f-4b3d-a7c2-bc30d9d05fc6"/>
    <xsd:import namespace="197cfa56-9810-404d-b54a-a0e6a6bcace9"/>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4:SharedWithUsers" minOccurs="0"/>
                <xsd:element ref="ns4:SharedWithDetails" minOccurs="0"/>
                <xsd:element ref="ns4:SharingHintHash" minOccurs="0"/>
                <xsd:element ref="ns3:MediaServiceAutoKeyPoints" minOccurs="0"/>
                <xsd:element ref="ns3:MediaServiceKeyPoint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2ec8605-0d1f-4b3d-a7c2-bc30d9d05fc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97cfa56-9810-404d-b54a-a0e6a6bcace9"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SharingHintHash" ma:index="17"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A96A9BA-0323-4286-876D-BFE4585C353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2ec8605-0d1f-4b3d-a7c2-bc30d9d05fc6"/>
    <ds:schemaRef ds:uri="197cfa56-9810-404d-b54a-a0e6a6bcace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EB46FF1-38A6-48DE-8BD2-C6B26CB38638}">
  <ds:schemaRefs>
    <ds:schemaRef ds:uri="http://schemas.microsoft.com/sharepoint/v3/contenttype/forms"/>
  </ds:schemaRefs>
</ds:datastoreItem>
</file>

<file path=customXml/itemProps3.xml><?xml version="1.0" encoding="utf-8"?>
<ds:datastoreItem xmlns:ds="http://schemas.openxmlformats.org/officeDocument/2006/customXml" ds:itemID="{F58DF278-DAA1-4988-B8B6-0F7CDC778831}">
  <ds:schemaRefs>
    <ds:schemaRef ds:uri="http://purl.org/dc/dcmitype/"/>
    <ds:schemaRef ds:uri="http://schemas.microsoft.com/office/infopath/2007/PartnerControls"/>
    <ds:schemaRef ds:uri="http://purl.org/dc/elements/1.1/"/>
    <ds:schemaRef ds:uri="http://schemas.microsoft.com/office/2006/metadata/properties"/>
    <ds:schemaRef ds:uri="http://schemas.microsoft.com/office/2006/documentManagement/types"/>
    <ds:schemaRef ds:uri="http://purl.org/dc/terms/"/>
    <ds:schemaRef ds:uri="http://schemas.openxmlformats.org/package/2006/metadata/core-properties"/>
    <ds:schemaRef ds:uri="197cfa56-9810-404d-b54a-a0e6a6bcace9"/>
    <ds:schemaRef ds:uri="02ec8605-0d1f-4b3d-a7c2-bc30d9d05fc6"/>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Template>
  <TotalTime>562</TotalTime>
  <Words>859</Words>
  <Application>Microsoft Office PowerPoint</Application>
  <PresentationFormat>On-screen Show (4:3)</PresentationFormat>
  <Paragraphs>99</Paragraphs>
  <Slides>6</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Calibri Light</vt:lpstr>
      <vt:lpstr>Office Theme</vt:lpstr>
      <vt:lpstr>Emergency Rental Assistance</vt:lpstr>
      <vt:lpstr>DE Housing Assistance Program (DE HAP)</vt:lpstr>
      <vt:lpstr>DE Housing Assistance Program (DE HAP)</vt:lpstr>
      <vt:lpstr>New Emergency Rental Assistance (ERA) Funding </vt:lpstr>
      <vt:lpstr>Status &amp; Timeline</vt:lpstr>
      <vt:lpstr>DE Emergency Mortgage Assistance Program (DEMAP)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Marlena K. Gibson</dc:creator>
  <cp:lastModifiedBy>Erin Gallaher</cp:lastModifiedBy>
  <cp:revision>47</cp:revision>
  <dcterms:created xsi:type="dcterms:W3CDTF">2020-03-30T12:28:54Z</dcterms:created>
  <dcterms:modified xsi:type="dcterms:W3CDTF">2021-01-19T17:32:12Z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0x010100D8EF7F7A3CE68F458D81AAE8B1763F36</vt:lpwstr>
  </property>
</Properties>
</file>